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3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4B4B4B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5FF"/>
    <a:srgbClr val="5B9BD5"/>
    <a:srgbClr val="0255DA"/>
    <a:srgbClr val="0095FF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84646" autoAdjust="0"/>
  </p:normalViewPr>
  <p:slideViewPr>
    <p:cSldViewPr snapToGrid="0" snapToObjects="1" showGuides="1">
      <p:cViewPr varScale="1">
        <p:scale>
          <a:sx n="69" d="100"/>
          <a:sy n="69" d="100"/>
        </p:scale>
        <p:origin x="692" y="40"/>
      </p:cViewPr>
      <p:guideLst>
        <p:guide orient="horz" pos="2160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59997-00B8-415F-A381-9AA926904172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A316A87C-9DEC-4A14-BE2A-1551FE175A74}">
      <dgm:prSet custT="1"/>
      <dgm:spPr>
        <a:xfrm>
          <a:off x="3157207" y="0"/>
          <a:ext cx="1858221" cy="99443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可扩展性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6BD16A18-D69A-4D2D-851B-E5433068DB7B}" cxnId="{208B2CCE-CB0D-47FA-9B65-200A4A8D03F2}" type="parTrans">
      <dgm:prSet/>
      <dgm:spPr/>
      <dgm:t>
        <a:bodyPr/>
        <a:lstStyle/>
        <a:p>
          <a:endParaRPr lang="zh-CN" altLang="en-US"/>
        </a:p>
      </dgm:t>
    </dgm:pt>
    <dgm:pt modelId="{9E610FC6-61BF-4C91-8A65-196047657F8D}" cxnId="{208B2CCE-CB0D-47FA-9B65-200A4A8D03F2}" type="sibTrans">
      <dgm:prSet/>
      <dgm:spPr/>
      <dgm:t>
        <a:bodyPr/>
        <a:lstStyle/>
        <a:p>
          <a:endParaRPr lang="zh-CN" altLang="en-US"/>
        </a:p>
      </dgm:t>
    </dgm:pt>
    <dgm:pt modelId="{784857CC-CF60-40CD-94CD-C1F0D108D4AC}">
      <dgm:prSet custT="1"/>
      <dgm:spPr>
        <a:xfrm>
          <a:off x="5572896" y="944711"/>
          <a:ext cx="1756864" cy="109387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可维护性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EC1D16CB-9ED8-4310-BAF8-77B55CFA1C96}" cxnId="{3F5E1E17-439A-42C6-91E0-E2B5D6188A4C}" type="parTrans">
      <dgm:prSet/>
      <dgm:spPr/>
      <dgm:t>
        <a:bodyPr/>
        <a:lstStyle/>
        <a:p>
          <a:endParaRPr lang="zh-CN" altLang="en-US"/>
        </a:p>
      </dgm:t>
    </dgm:pt>
    <dgm:pt modelId="{5D8646F3-1B33-4444-8864-BA4B9E508DEC}" cxnId="{3F5E1E17-439A-42C6-91E0-E2B5D6188A4C}" type="sibTrans">
      <dgm:prSet/>
      <dgm:spPr/>
      <dgm:t>
        <a:bodyPr/>
        <a:lstStyle/>
        <a:p>
          <a:endParaRPr lang="zh-CN" altLang="en-US"/>
        </a:p>
      </dgm:t>
    </dgm:pt>
    <dgm:pt modelId="{216AB21D-210F-4F46-A207-962ADB318C72}">
      <dgm:prSet custT="1"/>
      <dgm:spPr>
        <a:xfrm>
          <a:off x="5741825" y="2336917"/>
          <a:ext cx="1723078" cy="116845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安全性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6F5A90BE-2C38-425C-A679-EB7D2737AC8C}" cxnId="{333B9029-B5B9-41CD-9697-EB8B7FD5A83A}" type="parTrans">
      <dgm:prSet/>
      <dgm:spPr/>
      <dgm:t>
        <a:bodyPr/>
        <a:lstStyle/>
        <a:p>
          <a:endParaRPr lang="zh-CN" altLang="en-US"/>
        </a:p>
      </dgm:t>
    </dgm:pt>
    <dgm:pt modelId="{0BF467B5-3402-42B3-BD7E-7974CF425DFB}" cxnId="{333B9029-B5B9-41CD-9697-EB8B7FD5A83A}" type="sibTrans">
      <dgm:prSet/>
      <dgm:spPr/>
      <dgm:t>
        <a:bodyPr/>
        <a:lstStyle/>
        <a:p>
          <a:endParaRPr lang="zh-CN" altLang="en-US"/>
        </a:p>
      </dgm:t>
    </dgm:pt>
    <dgm:pt modelId="{023698E8-7B87-4517-804E-F783AA2E44EA}">
      <dgm:prSet custT="1"/>
      <dgm:spPr>
        <a:xfrm>
          <a:off x="4998536" y="3903148"/>
          <a:ext cx="1858221" cy="10690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稳定性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69A0BA6C-FBED-43C2-98B5-4A82837BE67F}" cxnId="{4A31D05D-0F82-4146-9E9E-FB96850FC3C7}" type="parTrans">
      <dgm:prSet/>
      <dgm:spPr/>
      <dgm:t>
        <a:bodyPr/>
        <a:lstStyle/>
        <a:p>
          <a:endParaRPr lang="zh-CN" altLang="en-US"/>
        </a:p>
      </dgm:t>
    </dgm:pt>
    <dgm:pt modelId="{E86E934C-1819-41B6-8221-D91392E24505}" cxnId="{4A31D05D-0F82-4146-9E9E-FB96850FC3C7}" type="sibTrans">
      <dgm:prSet/>
      <dgm:spPr/>
      <dgm:t>
        <a:bodyPr/>
        <a:lstStyle/>
        <a:p>
          <a:endParaRPr lang="zh-CN" altLang="en-US"/>
        </a:p>
      </dgm:t>
    </dgm:pt>
    <dgm:pt modelId="{933803B5-6DEE-45F5-A490-48C17C1320C9}">
      <dgm:prSet custT="1"/>
      <dgm:spPr>
        <a:xfrm>
          <a:off x="1315878" y="3903148"/>
          <a:ext cx="1858221" cy="106901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可靠性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955A5C5B-81D5-43AC-B65B-7FBEADECEC50}" cxnId="{C0210B54-A9BF-4604-8FE7-3376816CDEAD}" type="parTrans">
      <dgm:prSet/>
      <dgm:spPr/>
      <dgm:t>
        <a:bodyPr/>
        <a:lstStyle/>
        <a:p>
          <a:endParaRPr lang="zh-CN" altLang="en-US"/>
        </a:p>
      </dgm:t>
    </dgm:pt>
    <dgm:pt modelId="{B0F139EA-9E7A-4818-8A35-85C3A7510AC8}" cxnId="{C0210B54-A9BF-4604-8FE7-3376816CDEAD}" type="sibTrans">
      <dgm:prSet/>
      <dgm:spPr/>
      <dgm:t>
        <a:bodyPr/>
        <a:lstStyle/>
        <a:p>
          <a:endParaRPr lang="zh-CN" altLang="en-US"/>
        </a:p>
      </dgm:t>
    </dgm:pt>
    <dgm:pt modelId="{67DF426A-B53A-40F1-97A8-8E8146A3C3C4}">
      <dgm:prSet custT="1"/>
      <dgm:spPr>
        <a:xfrm>
          <a:off x="707733" y="2336917"/>
          <a:ext cx="1723078" cy="116845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可移植性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B2B88525-9B6E-472A-B389-605079250F78}" cxnId="{06967A68-7745-43A1-B7D7-6366355C7FF6}" type="parTrans">
      <dgm:prSet/>
      <dgm:spPr/>
      <dgm:t>
        <a:bodyPr/>
        <a:lstStyle/>
        <a:p>
          <a:endParaRPr lang="zh-CN" altLang="en-US"/>
        </a:p>
      </dgm:t>
    </dgm:pt>
    <dgm:pt modelId="{EC5CFBFF-6675-4CA7-970D-0B430D3FCC2D}" cxnId="{06967A68-7745-43A1-B7D7-6366355C7FF6}" type="sibTrans">
      <dgm:prSet/>
      <dgm:spPr/>
      <dgm:t>
        <a:bodyPr/>
        <a:lstStyle/>
        <a:p>
          <a:endParaRPr lang="zh-CN" altLang="en-US"/>
        </a:p>
      </dgm:t>
    </dgm:pt>
    <dgm:pt modelId="{D846A820-5F1A-454E-871B-CC96FDAC2155}">
      <dgm:prSet custT="1"/>
      <dgm:spPr>
        <a:xfrm>
          <a:off x="842876" y="944711"/>
          <a:ext cx="1756864" cy="109387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高并发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gm:t>
    </dgm:pt>
    <dgm:pt modelId="{9FD76041-1885-4794-8D62-FA1FA25192D3}" cxnId="{344DC5D2-0747-4381-B868-BCAD2CD346D2}" type="parTrans">
      <dgm:prSet/>
      <dgm:spPr/>
      <dgm:t>
        <a:bodyPr/>
        <a:lstStyle/>
        <a:p>
          <a:endParaRPr lang="zh-CN" altLang="en-US"/>
        </a:p>
      </dgm:t>
    </dgm:pt>
    <dgm:pt modelId="{CD949830-9D8A-4A22-8BA8-4CB62DC9CB42}" cxnId="{344DC5D2-0747-4381-B868-BCAD2CD346D2}" type="sibTrans">
      <dgm:prSet/>
      <dgm:spPr/>
      <dgm:t>
        <a:bodyPr/>
        <a:lstStyle/>
        <a:p>
          <a:endParaRPr lang="zh-CN" altLang="en-US"/>
        </a:p>
      </dgm:t>
    </dgm:pt>
    <dgm:pt modelId="{95099D9A-1BEA-4A85-A433-AD5B79E15CD2}">
      <dgm:prSet/>
      <dgm:spPr/>
      <dgm:t>
        <a:bodyPr/>
        <a:lstStyle/>
        <a:p>
          <a:endParaRPr lang="zh-CN" altLang="en-US"/>
        </a:p>
      </dgm:t>
    </dgm:pt>
    <dgm:pt modelId="{FA2A5E00-EF13-4F82-AD4F-55CC0C8AD698}" cxnId="{68CB836F-599D-48AA-9F34-81814120847B}" type="parTrans">
      <dgm:prSet/>
      <dgm:spPr/>
      <dgm:t>
        <a:bodyPr/>
        <a:lstStyle/>
        <a:p>
          <a:endParaRPr lang="zh-CN" altLang="en-US"/>
        </a:p>
      </dgm:t>
    </dgm:pt>
    <dgm:pt modelId="{BF42AD48-F5F5-4E53-8103-B3CBDE08E9E3}" cxnId="{68CB836F-599D-48AA-9F34-81814120847B}" type="sibTrans">
      <dgm:prSet/>
      <dgm:spPr/>
      <dgm:t>
        <a:bodyPr/>
        <a:lstStyle/>
        <a:p>
          <a:endParaRPr lang="zh-CN" altLang="en-US"/>
        </a:p>
      </dgm:t>
    </dgm:pt>
    <dgm:pt modelId="{1E6BCDDC-C0DA-4E95-BEA8-1AFC9BF552B5}">
      <dgm:prSet/>
      <dgm:spPr/>
      <dgm:t>
        <a:bodyPr/>
        <a:lstStyle/>
        <a:p>
          <a:endParaRPr lang="zh-CN" altLang="en-US"/>
        </a:p>
      </dgm:t>
    </dgm:pt>
    <dgm:pt modelId="{C8C54A15-E2DC-4DBC-B60A-84DC5A182C47}" cxnId="{882F8693-D10E-41A5-914D-DDE5CF4395E6}" type="parTrans">
      <dgm:prSet/>
      <dgm:spPr/>
      <dgm:t>
        <a:bodyPr/>
        <a:lstStyle/>
        <a:p>
          <a:endParaRPr lang="zh-CN" altLang="en-US"/>
        </a:p>
      </dgm:t>
    </dgm:pt>
    <dgm:pt modelId="{5470AFBC-1DCB-411C-BBCD-8CD922B35437}" cxnId="{882F8693-D10E-41A5-914D-DDE5CF4395E6}" type="sibTrans">
      <dgm:prSet/>
      <dgm:spPr/>
      <dgm:t>
        <a:bodyPr/>
        <a:lstStyle/>
        <a:p>
          <a:endParaRPr lang="zh-CN" altLang="en-US"/>
        </a:p>
      </dgm:t>
    </dgm:pt>
    <dgm:pt modelId="{B2A680ED-2956-48BF-A487-CEBBF4EB604B}" type="pres">
      <dgm:prSet presAssocID="{F5B59997-00B8-415F-A381-9AA92690417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00CB694-7B92-429D-AD29-121B0895F5A5}" type="pres">
      <dgm:prSet presAssocID="{A316A87C-9DEC-4A14-BE2A-1551FE175A74}" presName="circ1" presStyleLbl="vennNode1" presStyleIdx="0" presStyleCnt="7"/>
      <dgm:spPr>
        <a:xfrm>
          <a:off x="3275457" y="1265912"/>
          <a:ext cx="1621721" cy="1621919"/>
        </a:xfrm>
        <a:prstGeom prst="ellipse">
          <a:avLst/>
        </a:prstGeom>
        <a:solidFill>
          <a:srgbClr val="8EAADB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A1C44ED2-DC2B-4EEF-AC20-846498FED8B3}" type="pres">
      <dgm:prSet presAssocID="{A316A87C-9DEC-4A14-BE2A-1551FE175A74}" presName="circ1Tx" presStyleLbl="revTx" presStyleIdx="0" presStyleCnt="0" custLinFactNeighborX="-2485" custLinFactNeighborY="74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682783-85F9-4903-BCDD-1A31967D37EA}" type="pres">
      <dgm:prSet presAssocID="{784857CC-CF60-40CD-94CD-C1F0D108D4AC}" presName="circ2" presStyleLbl="vennNode1" presStyleIdx="1" presStyleCnt="7"/>
      <dgm:spPr>
        <a:xfrm>
          <a:off x="3751162" y="1494632"/>
          <a:ext cx="1621721" cy="1621919"/>
        </a:xfrm>
        <a:prstGeom prst="ellipse">
          <a:avLst/>
        </a:prstGeom>
        <a:solidFill>
          <a:srgbClr val="8EAADB">
            <a:alpha val="50000"/>
            <a:hueOff val="10499"/>
            <a:satOff val="54"/>
            <a:lumOff val="323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7551F066-20FA-4A40-B76F-3C52C8943504}" type="pres">
      <dgm:prSet presAssocID="{784857CC-CF60-40CD-94CD-C1F0D108D4A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D6AF51-9D75-44CA-8760-0C6BEA448A45}" type="pres">
      <dgm:prSet presAssocID="{216AB21D-210F-4F46-A207-962ADB318C72}" presName="circ3" presStyleLbl="vennNode1" presStyleIdx="2" presStyleCnt="7"/>
      <dgm:spPr>
        <a:xfrm>
          <a:off x="3868061" y="2009251"/>
          <a:ext cx="1621721" cy="1621919"/>
        </a:xfrm>
        <a:prstGeom prst="ellipse">
          <a:avLst/>
        </a:prstGeom>
        <a:solidFill>
          <a:srgbClr val="8EAADB">
            <a:alpha val="50000"/>
            <a:hueOff val="20998"/>
            <a:satOff val="107"/>
            <a:lumOff val="647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F8CB9CAC-D30B-4639-A3CC-148D9D991E62}" type="pres">
      <dgm:prSet presAssocID="{216AB21D-210F-4F46-A207-962ADB318C72}" presName="circ3Tx" presStyleLbl="revTx" presStyleIdx="0" presStyleCnt="0" custLinFactNeighborX="-5896" custLinFactNeighborY="-1264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555C9B-1BEF-40D4-8EB6-81F88AAEE91F}" type="pres">
      <dgm:prSet presAssocID="{023698E8-7B87-4517-804E-F783AA2E44EA}" presName="circ4" presStyleLbl="vennNode1" presStyleIdx="3" presStyleCnt="7"/>
      <dgm:spPr>
        <a:xfrm>
          <a:off x="3538987" y="2421941"/>
          <a:ext cx="1621721" cy="1621919"/>
        </a:xfrm>
        <a:prstGeom prst="ellipse">
          <a:avLst/>
        </a:prstGeom>
        <a:solidFill>
          <a:srgbClr val="8EAADB">
            <a:alpha val="50000"/>
            <a:hueOff val="31497"/>
            <a:satOff val="161"/>
            <a:lumOff val="9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732EE1D6-11A5-4D14-B84A-825DAB3870CD}" type="pres">
      <dgm:prSet presAssocID="{023698E8-7B87-4517-804E-F783AA2E44EA}" presName="circ4Tx" presStyleLbl="revTx" presStyleIdx="0" presStyleCnt="0" custLinFactNeighborX="-9941" custLinFactNeighborY="-164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A68FE9-630F-4B2E-9E28-5D22CA4B802C}" type="pres">
      <dgm:prSet presAssocID="{933803B5-6DEE-45F5-A490-48C17C1320C9}" presName="circ5" presStyleLbl="vennNode1" presStyleIdx="4" presStyleCnt="7"/>
      <dgm:spPr>
        <a:xfrm>
          <a:off x="3011928" y="2421941"/>
          <a:ext cx="1621721" cy="1621919"/>
        </a:xfrm>
        <a:prstGeom prst="ellipse">
          <a:avLst/>
        </a:prstGeom>
        <a:solidFill>
          <a:srgbClr val="8EAADB">
            <a:alpha val="50000"/>
            <a:hueOff val="41996"/>
            <a:satOff val="215"/>
            <a:lumOff val="1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40B81EC0-A6C5-426E-82AE-0CE457A44556}" type="pres">
      <dgm:prSet presAssocID="{933803B5-6DEE-45F5-A490-48C17C1320C9}" presName="circ5Tx" presStyleLbl="revTx" presStyleIdx="0" presStyleCnt="0" custLinFactNeighborX="14415" custLinFactNeighborY="-95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61216F-CDD0-4190-834B-BF85D8732890}" type="pres">
      <dgm:prSet presAssocID="{67DF426A-B53A-40F1-97A8-8E8146A3C3C4}" presName="circ6" presStyleLbl="vennNode1" presStyleIdx="5" presStyleCnt="7"/>
      <dgm:spPr>
        <a:xfrm>
          <a:off x="2682854" y="2009251"/>
          <a:ext cx="1621721" cy="1621919"/>
        </a:xfrm>
        <a:prstGeom prst="ellipse">
          <a:avLst/>
        </a:prstGeom>
        <a:solidFill>
          <a:srgbClr val="8EAADB">
            <a:alpha val="50000"/>
            <a:hueOff val="52495"/>
            <a:satOff val="268"/>
            <a:lumOff val="1617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E8C2C6DA-B05B-4562-9DE3-973F1E91ED03}" type="pres">
      <dgm:prSet presAssocID="{67DF426A-B53A-40F1-97A8-8E8146A3C3C4}" presName="circ6Tx" presStyleLbl="revTx" presStyleIdx="0" presStyleCnt="0" custLinFactNeighborY="-102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3718CA-F58E-4545-ABDF-3A595D5819F6}" type="pres">
      <dgm:prSet presAssocID="{D846A820-5F1A-454E-871B-CC96FDAC2155}" presName="circ7" presStyleLbl="vennNode1" presStyleIdx="6" presStyleCnt="7"/>
      <dgm:spPr>
        <a:xfrm>
          <a:off x="2799753" y="1494632"/>
          <a:ext cx="1621721" cy="1621919"/>
        </a:xfrm>
        <a:prstGeom prst="ellipse">
          <a:avLst/>
        </a:prstGeom>
        <a:solidFill>
          <a:srgbClr val="8EAADB">
            <a:alpha val="50000"/>
            <a:hueOff val="62994"/>
            <a:satOff val="322"/>
            <a:lumOff val="1941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zh-CN" altLang="en-US"/>
        </a:p>
      </dgm:t>
    </dgm:pt>
    <dgm:pt modelId="{4953D743-DA2C-4339-A55D-87C69C8DE41C}" type="pres">
      <dgm:prSet presAssocID="{D846A820-5F1A-454E-871B-CC96FDAC2155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8CB836F-599D-48AA-9F34-81814120847B}" srcId="{F5B59997-00B8-415F-A381-9AA926904172}" destId="{95099D9A-1BEA-4A85-A433-AD5B79E15CD2}" srcOrd="7" destOrd="0" parTransId="{FA2A5E00-EF13-4F82-AD4F-55CC0C8AD698}" sibTransId="{BF42AD48-F5F5-4E53-8103-B3CBDE08E9E3}"/>
    <dgm:cxn modelId="{CFB8FC08-CD22-4B2B-B4AF-5B6540062595}" type="presOf" srcId="{023698E8-7B87-4517-804E-F783AA2E44EA}" destId="{732EE1D6-11A5-4D14-B84A-825DAB3870CD}" srcOrd="0" destOrd="0" presId="urn:microsoft.com/office/officeart/2005/8/layout/venn1"/>
    <dgm:cxn modelId="{3F5E1E17-439A-42C6-91E0-E2B5D6188A4C}" srcId="{F5B59997-00B8-415F-A381-9AA926904172}" destId="{784857CC-CF60-40CD-94CD-C1F0D108D4AC}" srcOrd="1" destOrd="0" parTransId="{EC1D16CB-9ED8-4310-BAF8-77B55CFA1C96}" sibTransId="{5D8646F3-1B33-4444-8864-BA4B9E508DEC}"/>
    <dgm:cxn modelId="{41D0A295-5D2E-4F30-BAA8-228906DDE5C1}" type="presOf" srcId="{933803B5-6DEE-45F5-A490-48C17C1320C9}" destId="{40B81EC0-A6C5-426E-82AE-0CE457A44556}" srcOrd="0" destOrd="0" presId="urn:microsoft.com/office/officeart/2005/8/layout/venn1"/>
    <dgm:cxn modelId="{344DC5D2-0747-4381-B868-BCAD2CD346D2}" srcId="{F5B59997-00B8-415F-A381-9AA926904172}" destId="{D846A820-5F1A-454E-871B-CC96FDAC2155}" srcOrd="6" destOrd="0" parTransId="{9FD76041-1885-4794-8D62-FA1FA25192D3}" sibTransId="{CD949830-9D8A-4A22-8BA8-4CB62DC9CB42}"/>
    <dgm:cxn modelId="{882F8693-D10E-41A5-914D-DDE5CF4395E6}" srcId="{95099D9A-1BEA-4A85-A433-AD5B79E15CD2}" destId="{1E6BCDDC-C0DA-4E95-BEA8-1AFC9BF552B5}" srcOrd="0" destOrd="0" parTransId="{C8C54A15-E2DC-4DBC-B60A-84DC5A182C47}" sibTransId="{5470AFBC-1DCB-411C-BBCD-8CD922B35437}"/>
    <dgm:cxn modelId="{333B9029-B5B9-41CD-9697-EB8B7FD5A83A}" srcId="{F5B59997-00B8-415F-A381-9AA926904172}" destId="{216AB21D-210F-4F46-A207-962ADB318C72}" srcOrd="2" destOrd="0" parTransId="{6F5A90BE-2C38-425C-A679-EB7D2737AC8C}" sibTransId="{0BF467B5-3402-42B3-BD7E-7974CF425DFB}"/>
    <dgm:cxn modelId="{4A31D05D-0F82-4146-9E9E-FB96850FC3C7}" srcId="{F5B59997-00B8-415F-A381-9AA926904172}" destId="{023698E8-7B87-4517-804E-F783AA2E44EA}" srcOrd="3" destOrd="0" parTransId="{69A0BA6C-FBED-43C2-98B5-4A82837BE67F}" sibTransId="{E86E934C-1819-41B6-8221-D91392E24505}"/>
    <dgm:cxn modelId="{C3CFCCA4-8CC3-4F67-9816-DB40C8D97AA3}" type="presOf" srcId="{67DF426A-B53A-40F1-97A8-8E8146A3C3C4}" destId="{E8C2C6DA-B05B-4562-9DE3-973F1E91ED03}" srcOrd="0" destOrd="0" presId="urn:microsoft.com/office/officeart/2005/8/layout/venn1"/>
    <dgm:cxn modelId="{06967A68-7745-43A1-B7D7-6366355C7FF6}" srcId="{F5B59997-00B8-415F-A381-9AA926904172}" destId="{67DF426A-B53A-40F1-97A8-8E8146A3C3C4}" srcOrd="5" destOrd="0" parTransId="{B2B88525-9B6E-472A-B389-605079250F78}" sibTransId="{EC5CFBFF-6675-4CA7-970D-0B430D3FCC2D}"/>
    <dgm:cxn modelId="{415FC125-CC51-497C-9F94-C94B36E666D5}" type="presOf" srcId="{216AB21D-210F-4F46-A207-962ADB318C72}" destId="{F8CB9CAC-D30B-4639-A3CC-148D9D991E62}" srcOrd="0" destOrd="0" presId="urn:microsoft.com/office/officeart/2005/8/layout/venn1"/>
    <dgm:cxn modelId="{ABC017C9-31A7-40A4-A5DA-00C900C20C1A}" type="presOf" srcId="{A316A87C-9DEC-4A14-BE2A-1551FE175A74}" destId="{A1C44ED2-DC2B-4EEF-AC20-846498FED8B3}" srcOrd="0" destOrd="0" presId="urn:microsoft.com/office/officeart/2005/8/layout/venn1"/>
    <dgm:cxn modelId="{72BC309C-23F4-47E4-AEE0-224B137D0E83}" type="presOf" srcId="{D846A820-5F1A-454E-871B-CC96FDAC2155}" destId="{4953D743-DA2C-4339-A55D-87C69C8DE41C}" srcOrd="0" destOrd="0" presId="urn:microsoft.com/office/officeart/2005/8/layout/venn1"/>
    <dgm:cxn modelId="{208B2CCE-CB0D-47FA-9B65-200A4A8D03F2}" srcId="{F5B59997-00B8-415F-A381-9AA926904172}" destId="{A316A87C-9DEC-4A14-BE2A-1551FE175A74}" srcOrd="0" destOrd="0" parTransId="{6BD16A18-D69A-4D2D-851B-E5433068DB7B}" sibTransId="{9E610FC6-61BF-4C91-8A65-196047657F8D}"/>
    <dgm:cxn modelId="{A4FD81A2-E750-4560-B880-A0A99B96C6DF}" type="presOf" srcId="{F5B59997-00B8-415F-A381-9AA926904172}" destId="{B2A680ED-2956-48BF-A487-CEBBF4EB604B}" srcOrd="0" destOrd="0" presId="urn:microsoft.com/office/officeart/2005/8/layout/venn1"/>
    <dgm:cxn modelId="{C0210B54-A9BF-4604-8FE7-3376816CDEAD}" srcId="{F5B59997-00B8-415F-A381-9AA926904172}" destId="{933803B5-6DEE-45F5-A490-48C17C1320C9}" srcOrd="4" destOrd="0" parTransId="{955A5C5B-81D5-43AC-B65B-7FBEADECEC50}" sibTransId="{B0F139EA-9E7A-4818-8A35-85C3A7510AC8}"/>
    <dgm:cxn modelId="{91C647CC-8E1E-4460-9541-B167B5DECE04}" type="presOf" srcId="{784857CC-CF60-40CD-94CD-C1F0D108D4AC}" destId="{7551F066-20FA-4A40-B76F-3C52C8943504}" srcOrd="0" destOrd="0" presId="urn:microsoft.com/office/officeart/2005/8/layout/venn1"/>
    <dgm:cxn modelId="{C616BED3-A248-4791-BC13-BEE217FD31F5}" type="presParOf" srcId="{B2A680ED-2956-48BF-A487-CEBBF4EB604B}" destId="{F00CB694-7B92-429D-AD29-121B0895F5A5}" srcOrd="0" destOrd="0" presId="urn:microsoft.com/office/officeart/2005/8/layout/venn1"/>
    <dgm:cxn modelId="{6EDDD82F-93F5-408E-9679-6FD80E271270}" type="presParOf" srcId="{B2A680ED-2956-48BF-A487-CEBBF4EB604B}" destId="{A1C44ED2-DC2B-4EEF-AC20-846498FED8B3}" srcOrd="1" destOrd="0" presId="urn:microsoft.com/office/officeart/2005/8/layout/venn1"/>
    <dgm:cxn modelId="{1569418E-5899-4873-90F6-EE1D3010446E}" type="presParOf" srcId="{B2A680ED-2956-48BF-A487-CEBBF4EB604B}" destId="{8D682783-85F9-4903-BCDD-1A31967D37EA}" srcOrd="2" destOrd="0" presId="urn:microsoft.com/office/officeart/2005/8/layout/venn1"/>
    <dgm:cxn modelId="{9DD9ABC8-1C21-4C7F-8EE9-DD80C707A5B5}" type="presParOf" srcId="{B2A680ED-2956-48BF-A487-CEBBF4EB604B}" destId="{7551F066-20FA-4A40-B76F-3C52C8943504}" srcOrd="3" destOrd="0" presId="urn:microsoft.com/office/officeart/2005/8/layout/venn1"/>
    <dgm:cxn modelId="{80926A38-7AA1-4FA1-8936-8B4084060648}" type="presParOf" srcId="{B2A680ED-2956-48BF-A487-CEBBF4EB604B}" destId="{F1D6AF51-9D75-44CA-8760-0C6BEA448A45}" srcOrd="4" destOrd="0" presId="urn:microsoft.com/office/officeart/2005/8/layout/venn1"/>
    <dgm:cxn modelId="{8D8C1133-95E0-479C-A409-11C12DCCB649}" type="presParOf" srcId="{B2A680ED-2956-48BF-A487-CEBBF4EB604B}" destId="{F8CB9CAC-D30B-4639-A3CC-148D9D991E62}" srcOrd="5" destOrd="0" presId="urn:microsoft.com/office/officeart/2005/8/layout/venn1"/>
    <dgm:cxn modelId="{F96B6C4E-EE1E-47EE-91F6-2B7C9B7E940D}" type="presParOf" srcId="{B2A680ED-2956-48BF-A487-CEBBF4EB604B}" destId="{AE555C9B-1BEF-40D4-8EB6-81F88AAEE91F}" srcOrd="6" destOrd="0" presId="urn:microsoft.com/office/officeart/2005/8/layout/venn1"/>
    <dgm:cxn modelId="{833E072F-EB3B-4E5F-A60D-E71F233958EA}" type="presParOf" srcId="{B2A680ED-2956-48BF-A487-CEBBF4EB604B}" destId="{732EE1D6-11A5-4D14-B84A-825DAB3870CD}" srcOrd="7" destOrd="0" presId="urn:microsoft.com/office/officeart/2005/8/layout/venn1"/>
    <dgm:cxn modelId="{5E39821E-320D-4E1D-9690-9079191E276B}" type="presParOf" srcId="{B2A680ED-2956-48BF-A487-CEBBF4EB604B}" destId="{ABA68FE9-630F-4B2E-9E28-5D22CA4B802C}" srcOrd="8" destOrd="0" presId="urn:microsoft.com/office/officeart/2005/8/layout/venn1"/>
    <dgm:cxn modelId="{D79EAF26-31DC-45DA-9ADB-74BCE71D8E1F}" type="presParOf" srcId="{B2A680ED-2956-48BF-A487-CEBBF4EB604B}" destId="{40B81EC0-A6C5-426E-82AE-0CE457A44556}" srcOrd="9" destOrd="0" presId="urn:microsoft.com/office/officeart/2005/8/layout/venn1"/>
    <dgm:cxn modelId="{C2560E53-8226-4F84-9DD9-AA0E0A479E0F}" type="presParOf" srcId="{B2A680ED-2956-48BF-A487-CEBBF4EB604B}" destId="{9161216F-CDD0-4190-834B-BF85D8732890}" srcOrd="10" destOrd="0" presId="urn:microsoft.com/office/officeart/2005/8/layout/venn1"/>
    <dgm:cxn modelId="{E3528461-52FD-4E4B-BE8D-4E55B5284DD8}" type="presParOf" srcId="{B2A680ED-2956-48BF-A487-CEBBF4EB604B}" destId="{E8C2C6DA-B05B-4562-9DE3-973F1E91ED03}" srcOrd="11" destOrd="0" presId="urn:microsoft.com/office/officeart/2005/8/layout/venn1"/>
    <dgm:cxn modelId="{98055F46-E52C-4F6E-8BBE-5F3A4BBFD6F7}" type="presParOf" srcId="{B2A680ED-2956-48BF-A487-CEBBF4EB604B}" destId="{183718CA-F58E-4545-ABDF-3A595D5819F6}" srcOrd="12" destOrd="0" presId="urn:microsoft.com/office/officeart/2005/8/layout/venn1"/>
    <dgm:cxn modelId="{1D66E30B-4063-47A5-AEF7-755EAD6929B8}" type="presParOf" srcId="{B2A680ED-2956-48BF-A487-CEBBF4EB604B}" destId="{4953D743-DA2C-4339-A55D-87C69C8DE41C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757171" cy="4972164"/>
        <a:chOff x="0" y="0"/>
        <a:chExt cx="6757171" cy="4972164"/>
      </a:xfrm>
    </dsp:grpSpPr>
    <dsp:sp modelId="{F00CB694-7B92-429D-AD29-121B0895F5A5}">
      <dsp:nvSpPr>
        <dsp:cNvPr id="3" name="椭圆 2"/>
        <dsp:cNvSpPr/>
      </dsp:nvSpPr>
      <dsp:spPr bwMode="white">
        <a:xfrm>
          <a:off x="3275458" y="1265913"/>
          <a:ext cx="1621721" cy="1621920"/>
        </a:xfrm>
        <a:prstGeom prst="ellipse">
          <a:avLst/>
        </a:prstGeom>
        <a:solidFill>
          <a:srgbClr val="8EAADB">
            <a:alpha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0"/>
            <a:satOff val="0"/>
            <a:lumOff val="0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3275458" y="1265913"/>
        <a:ext cx="1621721" cy="1621920"/>
      </dsp:txXfrm>
    </dsp:sp>
    <dsp:sp modelId="{8D682783-85F9-4903-BCDD-1A31967D37EA}">
      <dsp:nvSpPr>
        <dsp:cNvPr id="5" name="椭圆 4"/>
        <dsp:cNvSpPr/>
      </dsp:nvSpPr>
      <dsp:spPr bwMode="white">
        <a:xfrm>
          <a:off x="3751163" y="1494632"/>
          <a:ext cx="1621721" cy="1621920"/>
        </a:xfrm>
        <a:prstGeom prst="ellipse">
          <a:avLst/>
        </a:prstGeom>
        <a:solidFill>
          <a:srgbClr val="8EAADB">
            <a:alpha val="50000"/>
            <a:hueOff val="10499"/>
            <a:satOff val="54"/>
            <a:lumOff val="323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450000"/>
            <a:satOff val="784"/>
            <a:lumOff val="1111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3751163" y="1494632"/>
        <a:ext cx="1621721" cy="1621920"/>
      </dsp:txXfrm>
    </dsp:sp>
    <dsp:sp modelId="{F1D6AF51-9D75-44CA-8760-0C6BEA448A45}">
      <dsp:nvSpPr>
        <dsp:cNvPr id="7" name="椭圆 6"/>
        <dsp:cNvSpPr/>
      </dsp:nvSpPr>
      <dsp:spPr bwMode="white">
        <a:xfrm>
          <a:off x="3868062" y="2009251"/>
          <a:ext cx="1621721" cy="1621920"/>
        </a:xfrm>
        <a:prstGeom prst="ellipse">
          <a:avLst/>
        </a:prstGeom>
        <a:solidFill>
          <a:srgbClr val="8EAADB">
            <a:alpha val="50000"/>
            <a:hueOff val="20998"/>
            <a:satOff val="107"/>
            <a:lumOff val="647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900000"/>
            <a:satOff val="1569"/>
            <a:lumOff val="2222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3868062" y="2009251"/>
        <a:ext cx="1621721" cy="1621920"/>
      </dsp:txXfrm>
    </dsp:sp>
    <dsp:sp modelId="{AE555C9B-1BEF-40D4-8EB6-81F88AAEE91F}">
      <dsp:nvSpPr>
        <dsp:cNvPr id="9" name="椭圆 8"/>
        <dsp:cNvSpPr/>
      </dsp:nvSpPr>
      <dsp:spPr bwMode="white">
        <a:xfrm>
          <a:off x="3538988" y="2421941"/>
          <a:ext cx="1621721" cy="1621920"/>
        </a:xfrm>
        <a:prstGeom prst="ellipse">
          <a:avLst/>
        </a:prstGeom>
        <a:solidFill>
          <a:srgbClr val="8EAADB">
            <a:alpha val="50000"/>
            <a:hueOff val="31497"/>
            <a:satOff val="161"/>
            <a:lumOff val="9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1350000"/>
            <a:satOff val="2353"/>
            <a:lumOff val="3333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3538988" y="2421941"/>
        <a:ext cx="1621721" cy="1621920"/>
      </dsp:txXfrm>
    </dsp:sp>
    <dsp:sp modelId="{ABA68FE9-630F-4B2E-9E28-5D22CA4B802C}">
      <dsp:nvSpPr>
        <dsp:cNvPr id="11" name="椭圆 10"/>
        <dsp:cNvSpPr/>
      </dsp:nvSpPr>
      <dsp:spPr bwMode="white">
        <a:xfrm>
          <a:off x="3011928" y="2421941"/>
          <a:ext cx="1621721" cy="1621920"/>
        </a:xfrm>
        <a:prstGeom prst="ellipse">
          <a:avLst/>
        </a:prstGeom>
        <a:solidFill>
          <a:srgbClr val="8EAADB">
            <a:alpha val="50000"/>
            <a:hueOff val="41996"/>
            <a:satOff val="215"/>
            <a:lumOff val="1294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1800000"/>
            <a:satOff val="3137"/>
            <a:lumOff val="4444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3011928" y="2421941"/>
        <a:ext cx="1621721" cy="1621920"/>
      </dsp:txXfrm>
    </dsp:sp>
    <dsp:sp modelId="{9161216F-CDD0-4190-834B-BF85D8732890}">
      <dsp:nvSpPr>
        <dsp:cNvPr id="13" name="椭圆 12"/>
        <dsp:cNvSpPr/>
      </dsp:nvSpPr>
      <dsp:spPr bwMode="white">
        <a:xfrm>
          <a:off x="2682854" y="2009251"/>
          <a:ext cx="1621721" cy="1621920"/>
        </a:xfrm>
        <a:prstGeom prst="ellipse">
          <a:avLst/>
        </a:prstGeom>
        <a:solidFill>
          <a:srgbClr val="8EAADB">
            <a:alpha val="50000"/>
            <a:hueOff val="52495"/>
            <a:satOff val="268"/>
            <a:lumOff val="1617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2250000"/>
            <a:satOff val="3922"/>
            <a:lumOff val="5556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2682854" y="2009251"/>
        <a:ext cx="1621721" cy="1621920"/>
      </dsp:txXfrm>
    </dsp:sp>
    <dsp:sp modelId="{183718CA-F58E-4545-ABDF-3A595D5819F6}">
      <dsp:nvSpPr>
        <dsp:cNvPr id="15" name="椭圆 14"/>
        <dsp:cNvSpPr/>
      </dsp:nvSpPr>
      <dsp:spPr bwMode="white">
        <a:xfrm>
          <a:off x="2799753" y="1494632"/>
          <a:ext cx="1621721" cy="1621920"/>
        </a:xfrm>
        <a:prstGeom prst="ellipse">
          <a:avLst/>
        </a:prstGeom>
        <a:solidFill>
          <a:srgbClr val="8EAADB">
            <a:alpha val="50000"/>
            <a:hueOff val="62994"/>
            <a:satOff val="322"/>
            <a:lumOff val="1941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4">
            <a:alpha val="50000"/>
            <a:hueOff val="-2700000"/>
            <a:satOff val="4706"/>
            <a:lumOff val="6667"/>
            <a:alpha val="50196"/>
          </a:schemeClr>
        </a:fillRef>
        <a:effectRef idx="0">
          <a:scrgbClr r="0" g="0" b="0"/>
        </a:effectRef>
        <a:fontRef idx="minor">
          <a:schemeClr val="tx1"/>
        </a:fontRef>
      </dsp:style>
      <dsp:txXfrm>
        <a:off x="2799753" y="1494632"/>
        <a:ext cx="1621721" cy="1621920"/>
      </dsp:txXfrm>
    </dsp:sp>
    <dsp:sp modelId="{A1C44ED2-DC2B-4EEF-AC20-846498FED8B3}">
      <dsp:nvSpPr>
        <dsp:cNvPr id="4" name="矩形 3"/>
        <dsp:cNvSpPr/>
      </dsp:nvSpPr>
      <dsp:spPr bwMode="white">
        <a:xfrm>
          <a:off x="3111031" y="73866"/>
          <a:ext cx="1858222" cy="994433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可扩展性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3111031" y="73866"/>
        <a:ext cx="1858222" cy="994433"/>
      </dsp:txXfrm>
    </dsp:sp>
    <dsp:sp modelId="{7551F066-20FA-4A40-B76F-3C52C8943504}">
      <dsp:nvSpPr>
        <dsp:cNvPr id="6" name="矩形 5"/>
        <dsp:cNvSpPr/>
      </dsp:nvSpPr>
      <dsp:spPr bwMode="white">
        <a:xfrm>
          <a:off x="5572896" y="944711"/>
          <a:ext cx="1756864" cy="1093876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可维护性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5572896" y="944711"/>
        <a:ext cx="1756864" cy="1093876"/>
      </dsp:txXfrm>
    </dsp:sp>
    <dsp:sp modelId="{F8CB9CAC-D30B-4639-A3CC-148D9D991E62}">
      <dsp:nvSpPr>
        <dsp:cNvPr id="8" name="矩形 7"/>
        <dsp:cNvSpPr/>
      </dsp:nvSpPr>
      <dsp:spPr bwMode="white">
        <a:xfrm>
          <a:off x="5640233" y="2189130"/>
          <a:ext cx="1723079" cy="1168459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安全性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5640233" y="2189130"/>
        <a:ext cx="1723079" cy="1168459"/>
      </dsp:txXfrm>
    </dsp:sp>
    <dsp:sp modelId="{732EE1D6-11A5-4D14-B84A-825DAB3870CD}">
      <dsp:nvSpPr>
        <dsp:cNvPr id="10" name="矩形 9"/>
        <dsp:cNvSpPr/>
      </dsp:nvSpPr>
      <dsp:spPr bwMode="white">
        <a:xfrm>
          <a:off x="4813811" y="3727659"/>
          <a:ext cx="1858222" cy="1069015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稳定性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4813811" y="3727659"/>
        <a:ext cx="1858222" cy="1069015"/>
      </dsp:txXfrm>
    </dsp:sp>
    <dsp:sp modelId="{40B81EC0-A6C5-426E-82AE-0CE457A44556}">
      <dsp:nvSpPr>
        <dsp:cNvPr id="12" name="矩形 11"/>
        <dsp:cNvSpPr/>
      </dsp:nvSpPr>
      <dsp:spPr bwMode="white">
        <a:xfrm>
          <a:off x="1583741" y="3801550"/>
          <a:ext cx="1858222" cy="1069015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可靠性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1583741" y="3801550"/>
        <a:ext cx="1858222" cy="1069015"/>
      </dsp:txXfrm>
    </dsp:sp>
    <dsp:sp modelId="{E8C2C6DA-B05B-4562-9DE3-973F1E91ED03}">
      <dsp:nvSpPr>
        <dsp:cNvPr id="14" name="矩形 13"/>
        <dsp:cNvSpPr/>
      </dsp:nvSpPr>
      <dsp:spPr bwMode="white">
        <a:xfrm>
          <a:off x="707733" y="2216846"/>
          <a:ext cx="1723079" cy="1168459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可移植性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707733" y="2216846"/>
        <a:ext cx="1723079" cy="1168459"/>
      </dsp:txXfrm>
    </dsp:sp>
    <dsp:sp modelId="{4953D743-DA2C-4339-A55D-87C69C8DE41C}">
      <dsp:nvSpPr>
        <dsp:cNvPr id="16" name="矩形 15"/>
        <dsp:cNvSpPr/>
      </dsp:nvSpPr>
      <dsp:spPr bwMode="white">
        <a:xfrm>
          <a:off x="842876" y="944711"/>
          <a:ext cx="1756864" cy="1093876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 smtClean="0">
              <a:solidFill>
                <a:srgbClr val="4B4B4B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charset="-122"/>
              <a:ea typeface="微软雅黑" panose="020B0503020204020204" charset="-122"/>
              <a:cs typeface="+mn-cs"/>
            </a:rPr>
            <a:t>高并发</a:t>
          </a:r>
          <a:endParaRPr lang="zh-CN" altLang="en-US" sz="2000" dirty="0">
            <a:solidFill>
              <a:srgbClr val="4B4B4B">
                <a:hueOff val="0"/>
                <a:satOff val="0"/>
                <a:lumOff val="0"/>
                <a:alphaOff val="0"/>
              </a:srgbClr>
            </a:solidFill>
            <a:latin typeface="微软雅黑" panose="020B0503020204020204" charset="-122"/>
            <a:ea typeface="微软雅黑" panose="020B0503020204020204" charset="-122"/>
            <a:cs typeface="+mn-cs"/>
          </a:endParaRPr>
        </a:p>
      </dsp:txBody>
      <dsp:txXfrm>
        <a:off x="842876" y="944711"/>
        <a:ext cx="1756864" cy="1093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"/>
          <p:cNvSpPr/>
          <p:nvPr/>
        </p:nvSpPr>
        <p:spPr>
          <a:xfrm>
            <a:off x="0" y="733425"/>
            <a:ext cx="10533063" cy="50800"/>
          </a:xfrm>
          <a:prstGeom prst="rect">
            <a:avLst/>
          </a:prstGeom>
          <a:gradFill>
            <a:gsLst>
              <a:gs pos="0">
                <a:srgbClr val="2D6FA4"/>
              </a:gs>
              <a:gs pos="19999">
                <a:srgbClr val="2D6FA4"/>
              </a:gs>
              <a:gs pos="100000">
                <a:srgbClr val="F0F6FD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" name="矩形"/>
          <p:cNvSpPr/>
          <p:nvPr/>
        </p:nvSpPr>
        <p:spPr>
          <a:xfrm>
            <a:off x="206375" y="112712"/>
            <a:ext cx="576263" cy="647701"/>
          </a:xfrm>
          <a:prstGeom prst="rect">
            <a:avLst/>
          </a:prstGeom>
          <a:solidFill>
            <a:srgbClr val="2D6FA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0850">
              <a:defRPr sz="15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9" name="LOGO-02副本.png" descr="LOGO-02副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200025"/>
            <a:ext cx="379413" cy="463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688637" y="4689519"/>
            <a:ext cx="1270001" cy="228512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4A93CD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"/>
          <p:cNvSpPr/>
          <p:nvPr/>
        </p:nvSpPr>
        <p:spPr>
          <a:xfrm>
            <a:off x="0" y="733425"/>
            <a:ext cx="10533063" cy="50800"/>
          </a:xfrm>
          <a:prstGeom prst="rect">
            <a:avLst/>
          </a:prstGeom>
          <a:gradFill>
            <a:gsLst>
              <a:gs pos="0">
                <a:srgbClr val="2D6FA4"/>
              </a:gs>
              <a:gs pos="19999">
                <a:srgbClr val="2D6FA4"/>
              </a:gs>
              <a:gs pos="100000">
                <a:srgbClr val="F0F6FD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91440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矩形"/>
          <p:cNvSpPr/>
          <p:nvPr/>
        </p:nvSpPr>
        <p:spPr>
          <a:xfrm>
            <a:off x="206375" y="112712"/>
            <a:ext cx="576263" cy="647701"/>
          </a:xfrm>
          <a:prstGeom prst="rect">
            <a:avLst/>
          </a:prstGeom>
          <a:solidFill>
            <a:srgbClr val="2D6FA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0850">
              <a:defRPr sz="15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9" name="LOGO-02副本.png" descr="LOGO-02副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200025"/>
            <a:ext cx="379413" cy="463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688637" y="4689519"/>
            <a:ext cx="1270001" cy="228512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4A93CD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083800" y="4509760"/>
            <a:ext cx="1270000" cy="24830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914400">
              <a:defRPr sz="1200">
                <a:solidFill>
                  <a:srgbClr val="969696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1pPr>
      <a:lvl2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2pPr>
      <a:lvl3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3pPr>
      <a:lvl4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4pPr>
      <a:lvl5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5pPr>
      <a:lvl6pPr marL="0" marR="0" indent="22860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6pPr>
      <a:lvl7pPr marL="0" marR="0" indent="2743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7pPr>
      <a:lvl8pPr marL="0" marR="0" indent="3200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8pPr>
      <a:lvl9pPr marL="0" marR="0" indent="3657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4B4B4B"/>
          </a:solidFill>
          <a:uFillTx/>
          <a:latin typeface="+mj-lt"/>
          <a:ea typeface="+mj-ea"/>
          <a:cs typeface="+mj-cs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4B4B4B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jpe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image" Target="../media/image82.png"/><Relationship Id="rId7" Type="http://schemas.openxmlformats.org/officeDocument/2006/relationships/image" Target="../media/image81.png"/><Relationship Id="rId6" Type="http://schemas.openxmlformats.org/officeDocument/2006/relationships/image" Target="../media/image6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灯片编号"/>
          <p:cNvSpPr txBox="1"/>
          <p:nvPr/>
        </p:nvSpPr>
        <p:spPr>
          <a:xfrm>
            <a:off x="11172420" y="6414761"/>
            <a:ext cx="181381" cy="24830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cap="none" spc="0" normalizeH="0" baseline="0">
                <a:ln>
                  <a:noFill/>
                </a:ln>
                <a:solidFill>
                  <a:srgbClr val="969696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5pPr>
            <a:lvl6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6pPr>
            <a:lvl7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7pPr>
            <a:lvl8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8pPr>
            <a:lvl9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en-US" altLang="zh-CN"/>
          </a:p>
        </p:txBody>
      </p:sp>
      <p:sp>
        <p:nvSpPr>
          <p:cNvPr id="11" name="成为全球领先的供应链金融科技解决方案提供商"/>
          <p:cNvSpPr txBox="1"/>
          <p:nvPr/>
        </p:nvSpPr>
        <p:spPr>
          <a:xfrm>
            <a:off x="4158815" y="2537804"/>
            <a:ext cx="4712864" cy="70675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135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lvl1pPr>
          </a:lstStyle>
          <a:p>
            <a:pPr algn="l"/>
            <a:r>
              <a:rPr lang="zh-CN" sz="4000" dirty="0">
                <a:solidFill>
                  <a:srgbClr val="0265FF"/>
                </a:solidFill>
                <a:ea typeface="宋体" panose="02010600030101010101" pitchFamily="2" charset="-122"/>
              </a:rPr>
              <a:t>技术成长之路</a:t>
            </a:r>
            <a:endParaRPr lang="zh-CN" altLang="zh-CN" sz="4000" dirty="0">
              <a:solidFill>
                <a:srgbClr val="0265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58615" y="3397885"/>
            <a:ext cx="474916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l"/>
            <a:r>
              <a:rPr lang="zh-CN" sz="2800" b="1" dirty="0">
                <a:solidFill>
                  <a:srgbClr val="0265FF"/>
                </a:solidFill>
                <a:ea typeface="宋体" panose="02010600030101010101" pitchFamily="2" charset="-122"/>
                <a:sym typeface="+mn-ea"/>
              </a:rPr>
              <a:t>技术成长过程中的核心关注点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265FF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02960" y="4461510"/>
            <a:ext cx="2968625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l"/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265FF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rPr>
              <a:t>杜杨浩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rgbClr val="0265FF"/>
                </a:solidFill>
                <a:effectLst/>
                <a:uFillTx/>
                <a:latin typeface="+mn-lt"/>
                <a:ea typeface="宋体" panose="02010600030101010101" pitchFamily="2" charset="-122"/>
                <a:cs typeface="+mn-cs"/>
                <a:sym typeface="+mn-ea"/>
              </a:rPr>
              <a:t>  2022.11.25</a:t>
            </a:r>
            <a:endParaRPr kumimoji="0" lang="en-US" altLang="zh-CN" sz="2800" b="1" i="0" u="none" strike="noStrike" cap="none" spc="0" normalizeH="0" baseline="0" dirty="0">
              <a:ln>
                <a:noFill/>
              </a:ln>
              <a:solidFill>
                <a:srgbClr val="0265FF"/>
              </a:solidFill>
              <a:effectLst/>
              <a:uFillTx/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高质量的代码编写能力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pic>
        <p:nvPicPr>
          <p:cNvPr id="213" name="图片 212"/>
          <p:cNvPicPr/>
          <p:nvPr/>
        </p:nvPicPr>
        <p:blipFill>
          <a:blip r:embed="rId1"/>
          <a:stretch>
            <a:fillRect/>
          </a:stretch>
        </p:blipFill>
        <p:spPr>
          <a:xfrm>
            <a:off x="1069340" y="1239520"/>
            <a:ext cx="9296400" cy="5137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全面周到的技术取舍能力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Shape 1105"/>
          <p:cNvSpPr/>
          <p:nvPr/>
        </p:nvSpPr>
        <p:spPr>
          <a:xfrm>
            <a:off x="1107552" y="3227829"/>
            <a:ext cx="4165601" cy="2812296"/>
          </a:xfrm>
          <a:prstGeom prst="roundRect">
            <a:avLst>
              <a:gd name="adj" fmla="val 47916"/>
            </a:avLst>
          </a:prstGeom>
          <a:ln w="12700">
            <a:solidFill>
              <a:schemeClr val="tx1"/>
            </a:solidFill>
            <a:prstDash val="sysDot"/>
            <a:miter lim="400000"/>
          </a:ln>
        </p:spPr>
        <p:txBody>
          <a:bodyPr lIns="22859" tIns="22859" rIns="22859" bIns="22859" anchor="ctr"/>
          <a:lstStyle/>
          <a:p>
            <a:pPr defTabSz="915670">
              <a:defRPr sz="3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/>
          </a:p>
        </p:txBody>
      </p:sp>
      <p:sp>
        <p:nvSpPr>
          <p:cNvPr id="9" name="Shape 1110"/>
          <p:cNvSpPr/>
          <p:nvPr/>
        </p:nvSpPr>
        <p:spPr>
          <a:xfrm>
            <a:off x="1581764" y="4550645"/>
            <a:ext cx="1022774" cy="1016203"/>
          </a:xfrm>
          <a:prstGeom prst="ellipse">
            <a:avLst/>
          </a:prstGeom>
          <a:solidFill>
            <a:srgbClr val="1567B9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300"/>
          </a:p>
        </p:txBody>
      </p:sp>
      <p:sp>
        <p:nvSpPr>
          <p:cNvPr id="10" name="Shape 1111"/>
          <p:cNvSpPr/>
          <p:nvPr/>
        </p:nvSpPr>
        <p:spPr>
          <a:xfrm>
            <a:off x="1612708" y="4902636"/>
            <a:ext cx="1022774" cy="323163"/>
          </a:xfrm>
          <a:prstGeom prst="rect">
            <a:avLst/>
          </a:prstGeom>
          <a:ln w="12700">
            <a:miter lim="400000"/>
          </a:ln>
        </p:spPr>
        <p:txBody>
          <a:bodyPr wrap="squar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800" dirty="0" smtClean="0"/>
              <a:t>时间投入</a:t>
            </a:r>
            <a:endParaRPr sz="18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682262" y="3516604"/>
            <a:ext cx="1022774" cy="1016203"/>
            <a:chOff x="3913525" y="1468842"/>
            <a:chExt cx="1110551" cy="1110551"/>
          </a:xfrm>
        </p:grpSpPr>
        <p:sp>
          <p:nvSpPr>
            <p:cNvPr id="16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3D9FED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17" name="Shape 1117"/>
            <p:cNvSpPr/>
            <p:nvPr/>
          </p:nvSpPr>
          <p:spPr>
            <a:xfrm>
              <a:off x="3938870" y="1864172"/>
              <a:ext cx="1052698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/>
                <a:t>人力投入</a:t>
              </a:r>
              <a:endParaRPr sz="18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52256" y="4550645"/>
            <a:ext cx="1022774" cy="1016203"/>
            <a:chOff x="3913525" y="1468842"/>
            <a:chExt cx="1110551" cy="1110551"/>
          </a:xfrm>
        </p:grpSpPr>
        <p:sp>
          <p:nvSpPr>
            <p:cNvPr id="19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D9E2F3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20" name="Shape 1117"/>
            <p:cNvSpPr/>
            <p:nvPr/>
          </p:nvSpPr>
          <p:spPr>
            <a:xfrm>
              <a:off x="3970836" y="1853513"/>
              <a:ext cx="1052697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>
                  <a:solidFill>
                    <a:schemeClr val="tx1"/>
                  </a:solidFill>
                </a:rPr>
                <a:t>资源投入</a:t>
              </a:r>
              <a:endParaRPr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604538" y="2431386"/>
            <a:ext cx="3475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开发成本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2" name="Shape 1105"/>
          <p:cNvSpPr/>
          <p:nvPr/>
        </p:nvSpPr>
        <p:spPr>
          <a:xfrm>
            <a:off x="6903563" y="3232554"/>
            <a:ext cx="4165601" cy="2812296"/>
          </a:xfrm>
          <a:prstGeom prst="roundRect">
            <a:avLst>
              <a:gd name="adj" fmla="val 47916"/>
            </a:avLst>
          </a:prstGeom>
          <a:ln w="12700">
            <a:solidFill>
              <a:schemeClr val="tx1"/>
            </a:solidFill>
            <a:prstDash val="sysDot"/>
            <a:miter lim="400000"/>
          </a:ln>
        </p:spPr>
        <p:txBody>
          <a:bodyPr lIns="22859" tIns="22859" rIns="22859" bIns="22859" anchor="ctr"/>
          <a:lstStyle/>
          <a:p>
            <a:pPr defTabSz="915670">
              <a:defRPr sz="3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/>
          </a:p>
        </p:txBody>
      </p:sp>
      <p:sp>
        <p:nvSpPr>
          <p:cNvPr id="31" name="文本框 30"/>
          <p:cNvSpPr txBox="1"/>
          <p:nvPr/>
        </p:nvSpPr>
        <p:spPr>
          <a:xfrm>
            <a:off x="8326755" y="2445385"/>
            <a:ext cx="1863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技术优雅性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713520" y="4194991"/>
            <a:ext cx="7328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VS</a:t>
            </a:r>
            <a:endParaRPr lang="zh-CN" altLang="en-US" sz="3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48865" y="1374775"/>
            <a:ext cx="7561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“</a:t>
            </a:r>
            <a:r>
              <a:rPr lang="zh-CN" altLang="en-US" dirty="0"/>
              <a:t>鱼，我所欲也，熊掌亦我所欲也；二者不可得兼，舍鱼而取熊掌者也。</a:t>
            </a:r>
            <a:r>
              <a:rPr lang="en-US" altLang="zh-CN" dirty="0" smtClean="0"/>
              <a:t>”</a:t>
            </a:r>
            <a:endParaRPr lang="zh-CN" altLang="en-US" dirty="0"/>
          </a:p>
          <a:p>
            <a:r>
              <a:rPr lang="en-US" altLang="zh-CN" dirty="0" smtClean="0"/>
              <a:t>                                                                                                             </a:t>
            </a:r>
            <a:endParaRPr lang="zh-CN" altLang="en-US" dirty="0"/>
          </a:p>
        </p:txBody>
      </p:sp>
      <p:sp>
        <p:nvSpPr>
          <p:cNvPr id="50" name="Shape 1110"/>
          <p:cNvSpPr/>
          <p:nvPr/>
        </p:nvSpPr>
        <p:spPr>
          <a:xfrm>
            <a:off x="7433001" y="4607189"/>
            <a:ext cx="1022774" cy="1016203"/>
          </a:xfrm>
          <a:prstGeom prst="ellipse">
            <a:avLst/>
          </a:prstGeom>
          <a:solidFill>
            <a:srgbClr val="1567B9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300"/>
          </a:p>
        </p:txBody>
      </p:sp>
      <p:sp>
        <p:nvSpPr>
          <p:cNvPr id="51" name="Shape 1111"/>
          <p:cNvSpPr/>
          <p:nvPr/>
        </p:nvSpPr>
        <p:spPr>
          <a:xfrm>
            <a:off x="7464307" y="4950348"/>
            <a:ext cx="1022774" cy="323163"/>
          </a:xfrm>
          <a:prstGeom prst="rect">
            <a:avLst/>
          </a:prstGeom>
          <a:ln w="12700">
            <a:miter lim="400000"/>
          </a:ln>
        </p:spPr>
        <p:txBody>
          <a:bodyPr wrap="squar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800" dirty="0" smtClean="0"/>
              <a:t>强一致性</a:t>
            </a:r>
            <a:endParaRPr sz="1800" dirty="0"/>
          </a:p>
        </p:txBody>
      </p:sp>
      <p:grpSp>
        <p:nvGrpSpPr>
          <p:cNvPr id="52" name="组合 51"/>
          <p:cNvGrpSpPr/>
          <p:nvPr/>
        </p:nvGrpSpPr>
        <p:grpSpPr>
          <a:xfrm>
            <a:off x="8533505" y="3573148"/>
            <a:ext cx="1022776" cy="1016203"/>
            <a:chOff x="3913525" y="1468842"/>
            <a:chExt cx="1110551" cy="1110551"/>
          </a:xfrm>
        </p:grpSpPr>
        <p:sp>
          <p:nvSpPr>
            <p:cNvPr id="53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3D9FED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54" name="Shape 1117"/>
            <p:cNvSpPr/>
            <p:nvPr/>
          </p:nvSpPr>
          <p:spPr>
            <a:xfrm>
              <a:off x="3937399" y="1864172"/>
              <a:ext cx="1052698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/>
                <a:t>极致</a:t>
              </a:r>
              <a:r>
                <a:rPr lang="zh-CN" altLang="en-US" sz="1800" dirty="0" smtClean="0"/>
                <a:t>性能</a:t>
              </a:r>
              <a:endParaRPr sz="1800" dirty="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503493" y="4607189"/>
            <a:ext cx="1022774" cy="1016203"/>
            <a:chOff x="3913525" y="1468842"/>
            <a:chExt cx="1110551" cy="1110551"/>
          </a:xfrm>
        </p:grpSpPr>
        <p:sp>
          <p:nvSpPr>
            <p:cNvPr id="56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D9E2F3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57" name="Shape 1117"/>
            <p:cNvSpPr/>
            <p:nvPr/>
          </p:nvSpPr>
          <p:spPr>
            <a:xfrm>
              <a:off x="3950778" y="1853513"/>
              <a:ext cx="1052698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>
                  <a:solidFill>
                    <a:schemeClr val="tx1"/>
                  </a:solidFill>
                </a:rPr>
                <a:t>最优架构</a:t>
              </a:r>
              <a:endParaRPr sz="18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准确的问题定位和修复能力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8852" y="3432562"/>
            <a:ext cx="5389040" cy="3093652"/>
            <a:chOff x="720207" y="2063608"/>
            <a:chExt cx="6544988" cy="3757239"/>
          </a:xfrm>
        </p:grpSpPr>
        <p:sp>
          <p:nvSpPr>
            <p:cNvPr id="11" name="Freeform 5"/>
            <p:cNvSpPr/>
            <p:nvPr/>
          </p:nvSpPr>
          <p:spPr bwMode="auto">
            <a:xfrm>
              <a:off x="3367088" y="2427290"/>
              <a:ext cx="2439195" cy="2417762"/>
            </a:xfrm>
            <a:custGeom>
              <a:avLst/>
              <a:gdLst>
                <a:gd name="T0" fmla="*/ 2147483646 w 197"/>
                <a:gd name="T1" fmla="*/ 2147483646 h 195"/>
                <a:gd name="T2" fmla="*/ 2147483646 w 197"/>
                <a:gd name="T3" fmla="*/ 2147483646 h 195"/>
                <a:gd name="T4" fmla="*/ 2147483646 w 197"/>
                <a:gd name="T5" fmla="*/ 2147483646 h 195"/>
                <a:gd name="T6" fmla="*/ 2147483646 w 197"/>
                <a:gd name="T7" fmla="*/ 2147483646 h 195"/>
                <a:gd name="T8" fmla="*/ 2147483646 w 197"/>
                <a:gd name="T9" fmla="*/ 2147483646 h 195"/>
                <a:gd name="T10" fmla="*/ 2147483646 w 197"/>
                <a:gd name="T11" fmla="*/ 2147483646 h 195"/>
                <a:gd name="T12" fmla="*/ 2147483646 w 197"/>
                <a:gd name="T13" fmla="*/ 2147483646 h 195"/>
                <a:gd name="T14" fmla="*/ 2147483646 w 197"/>
                <a:gd name="T15" fmla="*/ 2147483646 h 195"/>
                <a:gd name="T16" fmla="*/ 2147483646 w 197"/>
                <a:gd name="T17" fmla="*/ 2147483646 h 195"/>
                <a:gd name="T18" fmla="*/ 2147483646 w 197"/>
                <a:gd name="T19" fmla="*/ 2147483646 h 195"/>
                <a:gd name="T20" fmla="*/ 2147483646 w 197"/>
                <a:gd name="T21" fmla="*/ 1844740389 h 195"/>
                <a:gd name="T22" fmla="*/ 2147483646 w 197"/>
                <a:gd name="T23" fmla="*/ 0 h 195"/>
                <a:gd name="T24" fmla="*/ 2147483646 w 197"/>
                <a:gd name="T25" fmla="*/ 2147483646 h 195"/>
                <a:gd name="T26" fmla="*/ 2147483646 w 197"/>
                <a:gd name="T27" fmla="*/ 0 h 195"/>
                <a:gd name="T28" fmla="*/ 2147483646 w 197"/>
                <a:gd name="T29" fmla="*/ 1844740389 h 195"/>
                <a:gd name="T30" fmla="*/ 2147483646 w 197"/>
                <a:gd name="T31" fmla="*/ 2147483646 h 195"/>
                <a:gd name="T32" fmla="*/ 2147483646 w 197"/>
                <a:gd name="T33" fmla="*/ 2147483646 h 195"/>
                <a:gd name="T34" fmla="*/ 2147483646 w 197"/>
                <a:gd name="T35" fmla="*/ 2147483646 h 195"/>
                <a:gd name="T36" fmla="*/ 2147483646 w 197"/>
                <a:gd name="T37" fmla="*/ 2147483646 h 195"/>
                <a:gd name="T38" fmla="*/ 2147483646 w 197"/>
                <a:gd name="T39" fmla="*/ 2147483646 h 195"/>
                <a:gd name="T40" fmla="*/ 2147483646 w 197"/>
                <a:gd name="T41" fmla="*/ 2147483646 h 195"/>
                <a:gd name="T42" fmla="*/ 2147483646 w 197"/>
                <a:gd name="T43" fmla="*/ 2147483646 h 195"/>
                <a:gd name="T44" fmla="*/ 2147483646 w 197"/>
                <a:gd name="T45" fmla="*/ 2147483646 h 195"/>
                <a:gd name="T46" fmla="*/ 0 w 197"/>
                <a:gd name="T47" fmla="*/ 2147483646 h 195"/>
                <a:gd name="T48" fmla="*/ 2147483646 w 197"/>
                <a:gd name="T49" fmla="*/ 2147483646 h 195"/>
                <a:gd name="T50" fmla="*/ 0 w 197"/>
                <a:gd name="T51" fmla="*/ 2147483646 h 195"/>
                <a:gd name="T52" fmla="*/ 2147483646 w 197"/>
                <a:gd name="T53" fmla="*/ 2147483646 h 195"/>
                <a:gd name="T54" fmla="*/ 2147483646 w 197"/>
                <a:gd name="T55" fmla="*/ 2147483646 h 195"/>
                <a:gd name="T56" fmla="*/ 2147483646 w 197"/>
                <a:gd name="T57" fmla="*/ 2147483646 h 195"/>
                <a:gd name="T58" fmla="*/ 2147483646 w 197"/>
                <a:gd name="T59" fmla="*/ 2147483646 h 195"/>
                <a:gd name="T60" fmla="*/ 2147483646 w 197"/>
                <a:gd name="T61" fmla="*/ 2147483646 h 195"/>
                <a:gd name="T62" fmla="*/ 2147483646 w 197"/>
                <a:gd name="T63" fmla="*/ 2147483646 h 195"/>
                <a:gd name="T64" fmla="*/ 2147483646 w 197"/>
                <a:gd name="T65" fmla="*/ 2147483646 h 195"/>
                <a:gd name="T66" fmla="*/ 2147483646 w 197"/>
                <a:gd name="T67" fmla="*/ 2147483646 h 195"/>
                <a:gd name="T68" fmla="*/ 2147483646 w 197"/>
                <a:gd name="T69" fmla="*/ 2147483646 h 195"/>
                <a:gd name="T70" fmla="*/ 2147483646 w 197"/>
                <a:gd name="T71" fmla="*/ 2147483646 h 195"/>
                <a:gd name="T72" fmla="*/ 2147483646 w 197"/>
                <a:gd name="T73" fmla="*/ 2147483646 h 195"/>
                <a:gd name="T74" fmla="*/ 2147483646 w 197"/>
                <a:gd name="T75" fmla="*/ 2147483646 h 195"/>
                <a:gd name="T76" fmla="*/ 2147483646 w 197"/>
                <a:gd name="T77" fmla="*/ 2147483646 h 195"/>
                <a:gd name="T78" fmla="*/ 2147483646 w 197"/>
                <a:gd name="T79" fmla="*/ 2147483646 h 195"/>
                <a:gd name="T80" fmla="*/ 2147483646 w 197"/>
                <a:gd name="T81" fmla="*/ 2147483646 h 195"/>
                <a:gd name="T82" fmla="*/ 2147483646 w 197"/>
                <a:gd name="T83" fmla="*/ 2147483646 h 195"/>
                <a:gd name="T84" fmla="*/ 2147483646 w 197"/>
                <a:gd name="T85" fmla="*/ 2147483646 h 195"/>
                <a:gd name="T86" fmla="*/ 2147483646 w 197"/>
                <a:gd name="T87" fmla="*/ 2147483646 h 195"/>
                <a:gd name="T88" fmla="*/ 2147483646 w 197"/>
                <a:gd name="T89" fmla="*/ 2147483646 h 195"/>
                <a:gd name="T90" fmla="*/ 2147483646 w 197"/>
                <a:gd name="T91" fmla="*/ 2147483646 h 195"/>
                <a:gd name="T92" fmla="*/ 2147483646 w 197"/>
                <a:gd name="T93" fmla="*/ 2147483646 h 195"/>
                <a:gd name="T94" fmla="*/ 2147483646 w 197"/>
                <a:gd name="T95" fmla="*/ 2147483646 h 19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noFill/>
            <a:ln>
              <a:solidFill>
                <a:srgbClr val="FF9001"/>
              </a:solidFill>
            </a:ln>
          </p:spPr>
          <p:txBody>
            <a:bodyPr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5645944" y="3636171"/>
              <a:ext cx="1619251" cy="1604964"/>
            </a:xfrm>
            <a:custGeom>
              <a:avLst/>
              <a:gdLst>
                <a:gd name="T0" fmla="*/ 2147483646 w 197"/>
                <a:gd name="T1" fmla="*/ 2147483646 h 195"/>
                <a:gd name="T2" fmla="*/ 2147483646 w 197"/>
                <a:gd name="T3" fmla="*/ 2147483646 h 195"/>
                <a:gd name="T4" fmla="*/ 2147483646 w 197"/>
                <a:gd name="T5" fmla="*/ 2147483646 h 195"/>
                <a:gd name="T6" fmla="*/ 2147483646 w 197"/>
                <a:gd name="T7" fmla="*/ 2147483646 h 195"/>
                <a:gd name="T8" fmla="*/ 2147483646 w 197"/>
                <a:gd name="T9" fmla="*/ 2147483646 h 195"/>
                <a:gd name="T10" fmla="*/ 2147483646 w 197"/>
                <a:gd name="T11" fmla="*/ 2147483646 h 195"/>
                <a:gd name="T12" fmla="*/ 2147483646 w 197"/>
                <a:gd name="T13" fmla="*/ 2147483646 h 195"/>
                <a:gd name="T14" fmla="*/ 2147483646 w 197"/>
                <a:gd name="T15" fmla="*/ 2147483646 h 195"/>
                <a:gd name="T16" fmla="*/ 2147483646 w 197"/>
                <a:gd name="T17" fmla="*/ 2147483646 h 195"/>
                <a:gd name="T18" fmla="*/ 2147483646 w 197"/>
                <a:gd name="T19" fmla="*/ 2147483646 h 195"/>
                <a:gd name="T20" fmla="*/ 2147483646 w 197"/>
                <a:gd name="T21" fmla="*/ 813098694 h 195"/>
                <a:gd name="T22" fmla="*/ 2147483646 w 197"/>
                <a:gd name="T23" fmla="*/ 0 h 195"/>
                <a:gd name="T24" fmla="*/ 2147483646 w 197"/>
                <a:gd name="T25" fmla="*/ 1897213825 h 195"/>
                <a:gd name="T26" fmla="*/ 2147483646 w 197"/>
                <a:gd name="T27" fmla="*/ 0 h 195"/>
                <a:gd name="T28" fmla="*/ 2147483646 w 197"/>
                <a:gd name="T29" fmla="*/ 813098694 h 195"/>
                <a:gd name="T30" fmla="*/ 2147483646 w 197"/>
                <a:gd name="T31" fmla="*/ 2147483646 h 195"/>
                <a:gd name="T32" fmla="*/ 2147483646 w 197"/>
                <a:gd name="T33" fmla="*/ 2147483646 h 195"/>
                <a:gd name="T34" fmla="*/ 2147483646 w 197"/>
                <a:gd name="T35" fmla="*/ 2147483646 h 195"/>
                <a:gd name="T36" fmla="*/ 2147483646 w 197"/>
                <a:gd name="T37" fmla="*/ 2147483646 h 195"/>
                <a:gd name="T38" fmla="*/ 2147483646 w 197"/>
                <a:gd name="T39" fmla="*/ 2147483646 h 195"/>
                <a:gd name="T40" fmla="*/ 2147483646 w 197"/>
                <a:gd name="T41" fmla="*/ 2147483646 h 195"/>
                <a:gd name="T42" fmla="*/ 2147483646 w 197"/>
                <a:gd name="T43" fmla="*/ 2147483646 h 195"/>
                <a:gd name="T44" fmla="*/ 1080952119 w 197"/>
                <a:gd name="T45" fmla="*/ 2147483646 h 195"/>
                <a:gd name="T46" fmla="*/ 0 w 197"/>
                <a:gd name="T47" fmla="*/ 2147483646 h 195"/>
                <a:gd name="T48" fmla="*/ 2147483646 w 197"/>
                <a:gd name="T49" fmla="*/ 2147483646 h 195"/>
                <a:gd name="T50" fmla="*/ 0 w 197"/>
                <a:gd name="T51" fmla="*/ 2147483646 h 195"/>
                <a:gd name="T52" fmla="*/ 1080952119 w 197"/>
                <a:gd name="T53" fmla="*/ 2147483646 h 195"/>
                <a:gd name="T54" fmla="*/ 2147483646 w 197"/>
                <a:gd name="T55" fmla="*/ 2147483646 h 195"/>
                <a:gd name="T56" fmla="*/ 2147483646 w 197"/>
                <a:gd name="T57" fmla="*/ 2147483646 h 195"/>
                <a:gd name="T58" fmla="*/ 2147483646 w 197"/>
                <a:gd name="T59" fmla="*/ 2147483646 h 195"/>
                <a:gd name="T60" fmla="*/ 2147483646 w 197"/>
                <a:gd name="T61" fmla="*/ 2147483646 h 195"/>
                <a:gd name="T62" fmla="*/ 2147483646 w 197"/>
                <a:gd name="T63" fmla="*/ 2147483646 h 195"/>
                <a:gd name="T64" fmla="*/ 2147483646 w 197"/>
                <a:gd name="T65" fmla="*/ 2147483646 h 195"/>
                <a:gd name="T66" fmla="*/ 2147483646 w 197"/>
                <a:gd name="T67" fmla="*/ 2147483646 h 195"/>
                <a:gd name="T68" fmla="*/ 2147483646 w 197"/>
                <a:gd name="T69" fmla="*/ 2147483646 h 195"/>
                <a:gd name="T70" fmla="*/ 2147483646 w 197"/>
                <a:gd name="T71" fmla="*/ 2147483646 h 195"/>
                <a:gd name="T72" fmla="*/ 2147483646 w 197"/>
                <a:gd name="T73" fmla="*/ 2147483646 h 195"/>
                <a:gd name="T74" fmla="*/ 2147483646 w 197"/>
                <a:gd name="T75" fmla="*/ 2147483646 h 195"/>
                <a:gd name="T76" fmla="*/ 2147483646 w 197"/>
                <a:gd name="T77" fmla="*/ 2147483646 h 195"/>
                <a:gd name="T78" fmla="*/ 2147483646 w 197"/>
                <a:gd name="T79" fmla="*/ 2147483646 h 195"/>
                <a:gd name="T80" fmla="*/ 2147483646 w 197"/>
                <a:gd name="T81" fmla="*/ 2147483646 h 195"/>
                <a:gd name="T82" fmla="*/ 2147483646 w 197"/>
                <a:gd name="T83" fmla="*/ 2147483646 h 195"/>
                <a:gd name="T84" fmla="*/ 2147483646 w 197"/>
                <a:gd name="T85" fmla="*/ 2147483646 h 195"/>
                <a:gd name="T86" fmla="*/ 2147483646 w 197"/>
                <a:gd name="T87" fmla="*/ 2147483646 h 195"/>
                <a:gd name="T88" fmla="*/ 2147483646 w 197"/>
                <a:gd name="T89" fmla="*/ 2147483646 h 195"/>
                <a:gd name="T90" fmla="*/ 2147483646 w 197"/>
                <a:gd name="T91" fmla="*/ 2147483646 h 195"/>
                <a:gd name="T92" fmla="*/ 2147483646 w 197"/>
                <a:gd name="T93" fmla="*/ 2147483646 h 195"/>
                <a:gd name="T94" fmla="*/ 2147483646 w 197"/>
                <a:gd name="T95" fmla="*/ 2147483646 h 19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rgbClr val="0464FF"/>
            </a:solidFill>
            <a:ln>
              <a:noFill/>
            </a:ln>
          </p:spPr>
          <p:txBody>
            <a:bodyPr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  <p:sp>
          <p:nvSpPr>
            <p:cNvPr id="5" name="Freeform 239"/>
            <p:cNvSpPr>
              <a:spLocks noEditPoints="1"/>
            </p:cNvSpPr>
            <p:nvPr/>
          </p:nvSpPr>
          <p:spPr bwMode="auto">
            <a:xfrm>
              <a:off x="3379777" y="4717590"/>
              <a:ext cx="681831" cy="681832"/>
            </a:xfrm>
            <a:custGeom>
              <a:avLst/>
              <a:gdLst>
                <a:gd name="T0" fmla="*/ 879248786 w 2116"/>
                <a:gd name="T1" fmla="*/ 437131326 h 2116"/>
                <a:gd name="T2" fmla="*/ 799883786 w 2116"/>
                <a:gd name="T3" fmla="*/ 366907837 h 2116"/>
                <a:gd name="T4" fmla="*/ 846837969 w 2116"/>
                <a:gd name="T5" fmla="*/ 270921686 h 2116"/>
                <a:gd name="T6" fmla="*/ 745865758 w 2116"/>
                <a:gd name="T7" fmla="*/ 236848801 h 2116"/>
                <a:gd name="T8" fmla="*/ 748774173 w 2116"/>
                <a:gd name="T9" fmla="*/ 126734947 h 2116"/>
                <a:gd name="T10" fmla="*/ 643230859 w 2116"/>
                <a:gd name="T11" fmla="*/ 133383126 h 2116"/>
                <a:gd name="T12" fmla="*/ 608327298 w 2116"/>
                <a:gd name="T13" fmla="*/ 33242186 h 2116"/>
                <a:gd name="T14" fmla="*/ 512756890 w 2116"/>
                <a:gd name="T15" fmla="*/ 79365058 h 2116"/>
                <a:gd name="T16" fmla="*/ 437131005 w 2116"/>
                <a:gd name="T17" fmla="*/ 0 h 2116"/>
                <a:gd name="T18" fmla="*/ 367323240 w 2116"/>
                <a:gd name="T19" fmla="*/ 79365058 h 2116"/>
                <a:gd name="T20" fmla="*/ 271337160 w 2116"/>
                <a:gd name="T21" fmla="*/ 32410841 h 2116"/>
                <a:gd name="T22" fmla="*/ 236848627 w 2116"/>
                <a:gd name="T23" fmla="*/ 133383126 h 2116"/>
                <a:gd name="T24" fmla="*/ 126734854 w 2116"/>
                <a:gd name="T25" fmla="*/ 130474709 h 2116"/>
                <a:gd name="T26" fmla="*/ 133798700 w 2116"/>
                <a:gd name="T27" fmla="*/ 236018100 h 2116"/>
                <a:gd name="T28" fmla="*/ 33657189 w 2116"/>
                <a:gd name="T29" fmla="*/ 270921686 h 2116"/>
                <a:gd name="T30" fmla="*/ 79780672 w 2116"/>
                <a:gd name="T31" fmla="*/ 366492165 h 2116"/>
                <a:gd name="T32" fmla="*/ 0 w 2116"/>
                <a:gd name="T33" fmla="*/ 442118105 h 2116"/>
                <a:gd name="T34" fmla="*/ 79365000 w 2116"/>
                <a:gd name="T35" fmla="*/ 512341594 h 2116"/>
                <a:gd name="T36" fmla="*/ 32410817 w 2116"/>
                <a:gd name="T37" fmla="*/ 607912072 h 2116"/>
                <a:gd name="T38" fmla="*/ 133383028 w 2116"/>
                <a:gd name="T39" fmla="*/ 642400630 h 2116"/>
                <a:gd name="T40" fmla="*/ 130474613 w 2116"/>
                <a:gd name="T41" fmla="*/ 752514484 h 2116"/>
                <a:gd name="T42" fmla="*/ 236432955 w 2116"/>
                <a:gd name="T43" fmla="*/ 745450632 h 2116"/>
                <a:gd name="T44" fmla="*/ 271337160 w 2116"/>
                <a:gd name="T45" fmla="*/ 845592217 h 2116"/>
                <a:gd name="T46" fmla="*/ 366491896 w 2116"/>
                <a:gd name="T47" fmla="*/ 799884373 h 2116"/>
                <a:gd name="T48" fmla="*/ 442117781 w 2116"/>
                <a:gd name="T49" fmla="*/ 879249431 h 2116"/>
                <a:gd name="T50" fmla="*/ 512341218 w 2116"/>
                <a:gd name="T51" fmla="*/ 799884373 h 2116"/>
                <a:gd name="T52" fmla="*/ 608327298 w 2116"/>
                <a:gd name="T53" fmla="*/ 846838590 h 2116"/>
                <a:gd name="T54" fmla="*/ 642400159 w 2116"/>
                <a:gd name="T55" fmla="*/ 745866305 h 2116"/>
                <a:gd name="T56" fmla="*/ 752513932 w 2116"/>
                <a:gd name="T57" fmla="*/ 748774722 h 2116"/>
                <a:gd name="T58" fmla="*/ 745865758 w 2116"/>
                <a:gd name="T59" fmla="*/ 642816302 h 2116"/>
                <a:gd name="T60" fmla="*/ 846006625 w 2116"/>
                <a:gd name="T61" fmla="*/ 607912072 h 2116"/>
                <a:gd name="T62" fmla="*/ 799883786 w 2116"/>
                <a:gd name="T63" fmla="*/ 512757266 h 2116"/>
                <a:gd name="T64" fmla="*/ 564281531 w 2116"/>
                <a:gd name="T65" fmla="*/ 693510281 h 2116"/>
                <a:gd name="T66" fmla="*/ 315382927 w 2116"/>
                <a:gd name="T67" fmla="*/ 185739150 h 2116"/>
                <a:gd name="T68" fmla="*/ 564281531 w 2116"/>
                <a:gd name="T69" fmla="*/ 693510281 h 211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16" h="2116">
                  <a:moveTo>
                    <a:pt x="1941" y="1111"/>
                  </a:moveTo>
                  <a:cubicBezTo>
                    <a:pt x="2116" y="1052"/>
                    <a:pt x="2116" y="1052"/>
                    <a:pt x="2116" y="1052"/>
                  </a:cubicBezTo>
                  <a:cubicBezTo>
                    <a:pt x="2107" y="917"/>
                    <a:pt x="2107" y="917"/>
                    <a:pt x="2107" y="917"/>
                  </a:cubicBezTo>
                  <a:cubicBezTo>
                    <a:pt x="1925" y="883"/>
                    <a:pt x="1925" y="883"/>
                    <a:pt x="1925" y="883"/>
                  </a:cubicBezTo>
                  <a:cubicBezTo>
                    <a:pt x="1918" y="847"/>
                    <a:pt x="1908" y="810"/>
                    <a:pt x="1896" y="774"/>
                  </a:cubicBezTo>
                  <a:cubicBezTo>
                    <a:pt x="2038" y="652"/>
                    <a:pt x="2038" y="652"/>
                    <a:pt x="2038" y="652"/>
                  </a:cubicBezTo>
                  <a:cubicBezTo>
                    <a:pt x="1979" y="532"/>
                    <a:pt x="1979" y="532"/>
                    <a:pt x="1979" y="532"/>
                  </a:cubicBezTo>
                  <a:cubicBezTo>
                    <a:pt x="1795" y="570"/>
                    <a:pt x="1795" y="570"/>
                    <a:pt x="1795" y="570"/>
                  </a:cubicBezTo>
                  <a:cubicBezTo>
                    <a:pt x="1772" y="535"/>
                    <a:pt x="1747" y="502"/>
                    <a:pt x="1720" y="471"/>
                  </a:cubicBezTo>
                  <a:cubicBezTo>
                    <a:pt x="1802" y="305"/>
                    <a:pt x="1802" y="305"/>
                    <a:pt x="1802" y="305"/>
                  </a:cubicBezTo>
                  <a:cubicBezTo>
                    <a:pt x="1700" y="217"/>
                    <a:pt x="1700" y="217"/>
                    <a:pt x="1700" y="217"/>
                  </a:cubicBezTo>
                  <a:cubicBezTo>
                    <a:pt x="1548" y="321"/>
                    <a:pt x="1548" y="321"/>
                    <a:pt x="1548" y="321"/>
                  </a:cubicBezTo>
                  <a:cubicBezTo>
                    <a:pt x="1516" y="301"/>
                    <a:pt x="1483" y="282"/>
                    <a:pt x="1450" y="265"/>
                  </a:cubicBezTo>
                  <a:cubicBezTo>
                    <a:pt x="1464" y="80"/>
                    <a:pt x="1464" y="80"/>
                    <a:pt x="1464" y="80"/>
                  </a:cubicBezTo>
                  <a:cubicBezTo>
                    <a:pt x="1336" y="37"/>
                    <a:pt x="1336" y="37"/>
                    <a:pt x="1336" y="37"/>
                  </a:cubicBezTo>
                  <a:cubicBezTo>
                    <a:pt x="1234" y="191"/>
                    <a:pt x="1234" y="191"/>
                    <a:pt x="1234" y="191"/>
                  </a:cubicBezTo>
                  <a:cubicBezTo>
                    <a:pt x="1194" y="183"/>
                    <a:pt x="1152" y="178"/>
                    <a:pt x="1111" y="175"/>
                  </a:cubicBezTo>
                  <a:cubicBezTo>
                    <a:pt x="1052" y="0"/>
                    <a:pt x="1052" y="0"/>
                    <a:pt x="1052" y="0"/>
                  </a:cubicBezTo>
                  <a:cubicBezTo>
                    <a:pt x="918" y="9"/>
                    <a:pt x="918" y="9"/>
                    <a:pt x="918" y="9"/>
                  </a:cubicBezTo>
                  <a:cubicBezTo>
                    <a:pt x="884" y="191"/>
                    <a:pt x="884" y="191"/>
                    <a:pt x="884" y="191"/>
                  </a:cubicBezTo>
                  <a:cubicBezTo>
                    <a:pt x="847" y="198"/>
                    <a:pt x="810" y="208"/>
                    <a:pt x="774" y="220"/>
                  </a:cubicBezTo>
                  <a:cubicBezTo>
                    <a:pt x="653" y="78"/>
                    <a:pt x="653" y="78"/>
                    <a:pt x="653" y="78"/>
                  </a:cubicBezTo>
                  <a:cubicBezTo>
                    <a:pt x="532" y="137"/>
                    <a:pt x="532" y="137"/>
                    <a:pt x="532" y="137"/>
                  </a:cubicBezTo>
                  <a:cubicBezTo>
                    <a:pt x="570" y="321"/>
                    <a:pt x="570" y="321"/>
                    <a:pt x="570" y="321"/>
                  </a:cubicBezTo>
                  <a:cubicBezTo>
                    <a:pt x="535" y="344"/>
                    <a:pt x="502" y="369"/>
                    <a:pt x="471" y="396"/>
                  </a:cubicBezTo>
                  <a:cubicBezTo>
                    <a:pt x="305" y="314"/>
                    <a:pt x="305" y="314"/>
                    <a:pt x="305" y="314"/>
                  </a:cubicBezTo>
                  <a:cubicBezTo>
                    <a:pt x="217" y="416"/>
                    <a:pt x="217" y="416"/>
                    <a:pt x="217" y="416"/>
                  </a:cubicBezTo>
                  <a:cubicBezTo>
                    <a:pt x="322" y="568"/>
                    <a:pt x="322" y="568"/>
                    <a:pt x="322" y="568"/>
                  </a:cubicBezTo>
                  <a:cubicBezTo>
                    <a:pt x="301" y="600"/>
                    <a:pt x="282" y="633"/>
                    <a:pt x="265" y="666"/>
                  </a:cubicBezTo>
                  <a:cubicBezTo>
                    <a:pt x="81" y="652"/>
                    <a:pt x="81" y="652"/>
                    <a:pt x="81" y="652"/>
                  </a:cubicBezTo>
                  <a:cubicBezTo>
                    <a:pt x="37" y="780"/>
                    <a:pt x="37" y="780"/>
                    <a:pt x="37" y="780"/>
                  </a:cubicBezTo>
                  <a:cubicBezTo>
                    <a:pt x="192" y="882"/>
                    <a:pt x="192" y="882"/>
                    <a:pt x="192" y="882"/>
                  </a:cubicBezTo>
                  <a:cubicBezTo>
                    <a:pt x="183" y="923"/>
                    <a:pt x="178" y="964"/>
                    <a:pt x="175" y="1005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9" y="1198"/>
                    <a:pt x="9" y="1198"/>
                    <a:pt x="9" y="1198"/>
                  </a:cubicBezTo>
                  <a:cubicBezTo>
                    <a:pt x="191" y="1233"/>
                    <a:pt x="191" y="1233"/>
                    <a:pt x="191" y="1233"/>
                  </a:cubicBezTo>
                  <a:cubicBezTo>
                    <a:pt x="199" y="1269"/>
                    <a:pt x="208" y="1306"/>
                    <a:pt x="221" y="1342"/>
                  </a:cubicBezTo>
                  <a:cubicBezTo>
                    <a:pt x="78" y="1463"/>
                    <a:pt x="78" y="1463"/>
                    <a:pt x="78" y="1463"/>
                  </a:cubicBezTo>
                  <a:cubicBezTo>
                    <a:pt x="138" y="1584"/>
                    <a:pt x="138" y="1584"/>
                    <a:pt x="138" y="1584"/>
                  </a:cubicBezTo>
                  <a:cubicBezTo>
                    <a:pt x="321" y="1546"/>
                    <a:pt x="321" y="1546"/>
                    <a:pt x="321" y="1546"/>
                  </a:cubicBezTo>
                  <a:cubicBezTo>
                    <a:pt x="344" y="1581"/>
                    <a:pt x="369" y="1614"/>
                    <a:pt x="397" y="1645"/>
                  </a:cubicBezTo>
                  <a:cubicBezTo>
                    <a:pt x="314" y="1811"/>
                    <a:pt x="314" y="1811"/>
                    <a:pt x="314" y="1811"/>
                  </a:cubicBezTo>
                  <a:cubicBezTo>
                    <a:pt x="416" y="1899"/>
                    <a:pt x="416" y="1899"/>
                    <a:pt x="416" y="1899"/>
                  </a:cubicBezTo>
                  <a:cubicBezTo>
                    <a:pt x="569" y="1794"/>
                    <a:pt x="569" y="1794"/>
                    <a:pt x="569" y="1794"/>
                  </a:cubicBezTo>
                  <a:cubicBezTo>
                    <a:pt x="600" y="1815"/>
                    <a:pt x="633" y="1834"/>
                    <a:pt x="667" y="1851"/>
                  </a:cubicBezTo>
                  <a:cubicBezTo>
                    <a:pt x="653" y="2035"/>
                    <a:pt x="653" y="2035"/>
                    <a:pt x="653" y="2035"/>
                  </a:cubicBezTo>
                  <a:cubicBezTo>
                    <a:pt x="780" y="2079"/>
                    <a:pt x="780" y="2079"/>
                    <a:pt x="780" y="2079"/>
                  </a:cubicBezTo>
                  <a:cubicBezTo>
                    <a:pt x="882" y="1925"/>
                    <a:pt x="882" y="1925"/>
                    <a:pt x="882" y="1925"/>
                  </a:cubicBezTo>
                  <a:cubicBezTo>
                    <a:pt x="923" y="1933"/>
                    <a:pt x="964" y="1938"/>
                    <a:pt x="1005" y="1941"/>
                  </a:cubicBezTo>
                  <a:cubicBezTo>
                    <a:pt x="1064" y="2116"/>
                    <a:pt x="1064" y="2116"/>
                    <a:pt x="1064" y="2116"/>
                  </a:cubicBezTo>
                  <a:cubicBezTo>
                    <a:pt x="1199" y="2107"/>
                    <a:pt x="1199" y="2107"/>
                    <a:pt x="1199" y="2107"/>
                  </a:cubicBezTo>
                  <a:cubicBezTo>
                    <a:pt x="1233" y="1925"/>
                    <a:pt x="1233" y="1925"/>
                    <a:pt x="1233" y="1925"/>
                  </a:cubicBezTo>
                  <a:cubicBezTo>
                    <a:pt x="1269" y="1918"/>
                    <a:pt x="1306" y="1908"/>
                    <a:pt x="1342" y="1896"/>
                  </a:cubicBezTo>
                  <a:cubicBezTo>
                    <a:pt x="1464" y="2038"/>
                    <a:pt x="1464" y="2038"/>
                    <a:pt x="1464" y="2038"/>
                  </a:cubicBezTo>
                  <a:cubicBezTo>
                    <a:pt x="1584" y="1979"/>
                    <a:pt x="1584" y="1979"/>
                    <a:pt x="1584" y="1979"/>
                  </a:cubicBezTo>
                  <a:cubicBezTo>
                    <a:pt x="1546" y="1795"/>
                    <a:pt x="1546" y="1795"/>
                    <a:pt x="1546" y="1795"/>
                  </a:cubicBezTo>
                  <a:cubicBezTo>
                    <a:pt x="1581" y="1772"/>
                    <a:pt x="1614" y="1747"/>
                    <a:pt x="1645" y="1719"/>
                  </a:cubicBezTo>
                  <a:cubicBezTo>
                    <a:pt x="1811" y="1802"/>
                    <a:pt x="1811" y="1802"/>
                    <a:pt x="1811" y="1802"/>
                  </a:cubicBezTo>
                  <a:cubicBezTo>
                    <a:pt x="1899" y="1700"/>
                    <a:pt x="1899" y="1700"/>
                    <a:pt x="1899" y="1700"/>
                  </a:cubicBezTo>
                  <a:cubicBezTo>
                    <a:pt x="1795" y="1547"/>
                    <a:pt x="1795" y="1547"/>
                    <a:pt x="1795" y="1547"/>
                  </a:cubicBezTo>
                  <a:cubicBezTo>
                    <a:pt x="1816" y="1516"/>
                    <a:pt x="1834" y="1483"/>
                    <a:pt x="1851" y="1450"/>
                  </a:cubicBezTo>
                  <a:cubicBezTo>
                    <a:pt x="2036" y="1463"/>
                    <a:pt x="2036" y="1463"/>
                    <a:pt x="2036" y="1463"/>
                  </a:cubicBezTo>
                  <a:cubicBezTo>
                    <a:pt x="2079" y="1336"/>
                    <a:pt x="2079" y="1336"/>
                    <a:pt x="2079" y="1336"/>
                  </a:cubicBezTo>
                  <a:cubicBezTo>
                    <a:pt x="1925" y="1234"/>
                    <a:pt x="1925" y="1234"/>
                    <a:pt x="1925" y="1234"/>
                  </a:cubicBezTo>
                  <a:cubicBezTo>
                    <a:pt x="1933" y="1193"/>
                    <a:pt x="1938" y="1152"/>
                    <a:pt x="1941" y="1111"/>
                  </a:cubicBezTo>
                  <a:close/>
                  <a:moveTo>
                    <a:pt x="1358" y="1669"/>
                  </a:moveTo>
                  <a:cubicBezTo>
                    <a:pt x="1020" y="1834"/>
                    <a:pt x="613" y="1695"/>
                    <a:pt x="447" y="1357"/>
                  </a:cubicBezTo>
                  <a:cubicBezTo>
                    <a:pt x="282" y="1020"/>
                    <a:pt x="421" y="613"/>
                    <a:pt x="759" y="447"/>
                  </a:cubicBezTo>
                  <a:cubicBezTo>
                    <a:pt x="1096" y="282"/>
                    <a:pt x="1504" y="421"/>
                    <a:pt x="1669" y="759"/>
                  </a:cubicBezTo>
                  <a:cubicBezTo>
                    <a:pt x="1834" y="1096"/>
                    <a:pt x="1695" y="1503"/>
                    <a:pt x="1358" y="1669"/>
                  </a:cubicBezTo>
                  <a:close/>
                </a:path>
              </a:pathLst>
            </a:custGeom>
            <a:solidFill>
              <a:srgbClr val="0464FF"/>
            </a:solidFill>
            <a:ln>
              <a:noFill/>
            </a:ln>
          </p:spPr>
          <p:txBody>
            <a:bodyPr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  <p:sp>
          <p:nvSpPr>
            <p:cNvPr id="6" name="Shape 4077"/>
            <p:cNvSpPr/>
            <p:nvPr/>
          </p:nvSpPr>
          <p:spPr bwMode="auto">
            <a:xfrm>
              <a:off x="6258718" y="3923414"/>
              <a:ext cx="379413" cy="388144"/>
            </a:xfrm>
            <a:custGeom>
              <a:avLst/>
              <a:gdLst>
                <a:gd name="T0" fmla="*/ 461669 w 120000"/>
                <a:gd name="T1" fmla="*/ 505758 h 120000"/>
                <a:gd name="T2" fmla="*/ 461669 w 120000"/>
                <a:gd name="T3" fmla="*/ 505758 h 120000"/>
                <a:gd name="T4" fmla="*/ 728605 w 120000"/>
                <a:gd name="T5" fmla="*/ 43686 h 120000"/>
                <a:gd name="T6" fmla="*/ 728605 w 120000"/>
                <a:gd name="T7" fmla="*/ 30243 h 120000"/>
                <a:gd name="T8" fmla="*/ 713492 w 120000"/>
                <a:gd name="T9" fmla="*/ 30243 h 120000"/>
                <a:gd name="T10" fmla="*/ 266929 w 120000"/>
                <a:gd name="T11" fmla="*/ 299084 h 120000"/>
                <a:gd name="T12" fmla="*/ 15107 w 120000"/>
                <a:gd name="T13" fmla="*/ 505758 h 120000"/>
                <a:gd name="T14" fmla="*/ 58758 w 120000"/>
                <a:gd name="T15" fmla="*/ 551126 h 120000"/>
                <a:gd name="T16" fmla="*/ 147731 w 120000"/>
                <a:gd name="T17" fmla="*/ 520883 h 120000"/>
                <a:gd name="T18" fmla="*/ 253498 w 120000"/>
                <a:gd name="T19" fmla="*/ 625061 h 120000"/>
                <a:gd name="T20" fmla="*/ 223278 w 120000"/>
                <a:gd name="T21" fmla="*/ 714114 h 120000"/>
                <a:gd name="T22" fmla="*/ 253498 w 120000"/>
                <a:gd name="T23" fmla="*/ 759481 h 120000"/>
                <a:gd name="T24" fmla="*/ 461669 w 120000"/>
                <a:gd name="T25" fmla="*/ 505758 h 120000"/>
                <a:gd name="T26" fmla="*/ 505321 w 120000"/>
                <a:gd name="T27" fmla="*/ 252041 h 120000"/>
                <a:gd name="T28" fmla="*/ 505321 w 120000"/>
                <a:gd name="T29" fmla="*/ 252041 h 120000"/>
                <a:gd name="T30" fmla="*/ 505321 w 120000"/>
                <a:gd name="T31" fmla="*/ 162982 h 120000"/>
                <a:gd name="T32" fmla="*/ 594299 w 120000"/>
                <a:gd name="T33" fmla="*/ 162982 h 120000"/>
                <a:gd name="T34" fmla="*/ 594299 w 120000"/>
                <a:gd name="T35" fmla="*/ 252041 h 120000"/>
                <a:gd name="T36" fmla="*/ 505321 w 120000"/>
                <a:gd name="T37" fmla="*/ 252041 h 1200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0000"/>
                <a:gd name="T58" fmla="*/ 0 h 120000"/>
                <a:gd name="T59" fmla="*/ 120000 w 120000"/>
                <a:gd name="T60" fmla="*/ 120000 h 12000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0000" h="120000" extrusionOk="0">
                  <a:moveTo>
                    <a:pt x="73008" y="78181"/>
                  </a:moveTo>
                  <a:lnTo>
                    <a:pt x="73008" y="78181"/>
                  </a:lnTo>
                  <a:cubicBezTo>
                    <a:pt x="73008" y="78181"/>
                    <a:pt x="119734" y="43896"/>
                    <a:pt x="115221" y="6753"/>
                  </a:cubicBezTo>
                  <a:lnTo>
                    <a:pt x="115221" y="4675"/>
                  </a:lnTo>
                  <a:cubicBezTo>
                    <a:pt x="112831" y="4675"/>
                    <a:pt x="112831" y="4675"/>
                    <a:pt x="112831" y="4675"/>
                  </a:cubicBezTo>
                  <a:cubicBezTo>
                    <a:pt x="75398" y="0"/>
                    <a:pt x="42212" y="46233"/>
                    <a:pt x="42212" y="46233"/>
                  </a:cubicBezTo>
                  <a:cubicBezTo>
                    <a:pt x="14070" y="41298"/>
                    <a:pt x="16460" y="48311"/>
                    <a:pt x="2389" y="78181"/>
                  </a:cubicBezTo>
                  <a:cubicBezTo>
                    <a:pt x="0" y="85194"/>
                    <a:pt x="4778" y="85194"/>
                    <a:pt x="9292" y="85194"/>
                  </a:cubicBezTo>
                  <a:cubicBezTo>
                    <a:pt x="14070" y="82857"/>
                    <a:pt x="23362" y="80519"/>
                    <a:pt x="23362" y="80519"/>
                  </a:cubicBezTo>
                  <a:cubicBezTo>
                    <a:pt x="40088" y="96623"/>
                    <a:pt x="40088" y="96623"/>
                    <a:pt x="40088" y="96623"/>
                  </a:cubicBezTo>
                  <a:cubicBezTo>
                    <a:pt x="40088" y="96623"/>
                    <a:pt x="37433" y="105714"/>
                    <a:pt x="35309" y="110389"/>
                  </a:cubicBezTo>
                  <a:cubicBezTo>
                    <a:pt x="32920" y="115064"/>
                    <a:pt x="35309" y="119740"/>
                    <a:pt x="40088" y="117402"/>
                  </a:cubicBezTo>
                  <a:cubicBezTo>
                    <a:pt x="70619" y="103376"/>
                    <a:pt x="77522" y="105714"/>
                    <a:pt x="73008" y="78181"/>
                  </a:cubicBezTo>
                  <a:close/>
                  <a:moveTo>
                    <a:pt x="79911" y="38961"/>
                  </a:moveTo>
                  <a:lnTo>
                    <a:pt x="79911" y="38961"/>
                  </a:lnTo>
                  <a:cubicBezTo>
                    <a:pt x="75398" y="34545"/>
                    <a:pt x="75398" y="29870"/>
                    <a:pt x="79911" y="25194"/>
                  </a:cubicBezTo>
                  <a:cubicBezTo>
                    <a:pt x="84690" y="20779"/>
                    <a:pt x="91592" y="20779"/>
                    <a:pt x="93982" y="25194"/>
                  </a:cubicBezTo>
                  <a:cubicBezTo>
                    <a:pt x="98761" y="29870"/>
                    <a:pt x="98761" y="34545"/>
                    <a:pt x="93982" y="38961"/>
                  </a:cubicBezTo>
                  <a:cubicBezTo>
                    <a:pt x="91592" y="43896"/>
                    <a:pt x="84690" y="43896"/>
                    <a:pt x="79911" y="389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45700" tIns="22850" rIns="45700" bIns="22850" anchor="ctr"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416717" y="2063608"/>
              <a:ext cx="2453965" cy="1317948"/>
              <a:chOff x="694643" y="2349569"/>
              <a:chExt cx="2453965" cy="1317948"/>
            </a:xfrm>
          </p:grpSpPr>
          <p:sp>
            <p:nvSpPr>
              <p:cNvPr id="26" name="Freeform 7"/>
              <p:cNvSpPr/>
              <p:nvPr/>
            </p:nvSpPr>
            <p:spPr bwMode="auto">
              <a:xfrm>
                <a:off x="694643" y="2349569"/>
                <a:ext cx="1158875" cy="1148557"/>
              </a:xfrm>
              <a:custGeom>
                <a:avLst/>
                <a:gdLst>
                  <a:gd name="T0" fmla="*/ 2147483646 w 197"/>
                  <a:gd name="T1" fmla="*/ 2147483646 h 195"/>
                  <a:gd name="T2" fmla="*/ 2147483646 w 197"/>
                  <a:gd name="T3" fmla="*/ 2147483646 h 195"/>
                  <a:gd name="T4" fmla="*/ 2147483646 w 197"/>
                  <a:gd name="T5" fmla="*/ 2147483646 h 195"/>
                  <a:gd name="T6" fmla="*/ 2147483646 w 197"/>
                  <a:gd name="T7" fmla="*/ 2147483646 h 195"/>
                  <a:gd name="T8" fmla="*/ 2147483646 w 197"/>
                  <a:gd name="T9" fmla="*/ 2147483646 h 195"/>
                  <a:gd name="T10" fmla="*/ 2147483646 w 197"/>
                  <a:gd name="T11" fmla="*/ 2147483646 h 195"/>
                  <a:gd name="T12" fmla="*/ 2147483646 w 197"/>
                  <a:gd name="T13" fmla="*/ 2147483646 h 195"/>
                  <a:gd name="T14" fmla="*/ 2147483646 w 197"/>
                  <a:gd name="T15" fmla="*/ 2147483646 h 195"/>
                  <a:gd name="T16" fmla="*/ 2147483646 w 197"/>
                  <a:gd name="T17" fmla="*/ 1665713207 h 195"/>
                  <a:gd name="T18" fmla="*/ 2147483646 w 197"/>
                  <a:gd name="T19" fmla="*/ 1249287850 h 195"/>
                  <a:gd name="T20" fmla="*/ 2147483646 w 197"/>
                  <a:gd name="T21" fmla="*/ 416425357 h 195"/>
                  <a:gd name="T22" fmla="*/ 2147483646 w 197"/>
                  <a:gd name="T23" fmla="*/ 0 h 195"/>
                  <a:gd name="T24" fmla="*/ 2147483646 w 197"/>
                  <a:gd name="T25" fmla="*/ 971667019 h 195"/>
                  <a:gd name="T26" fmla="*/ 2147483646 w 197"/>
                  <a:gd name="T27" fmla="*/ 0 h 195"/>
                  <a:gd name="T28" fmla="*/ 2147483646 w 197"/>
                  <a:gd name="T29" fmla="*/ 416425357 h 195"/>
                  <a:gd name="T30" fmla="*/ 2147483646 w 197"/>
                  <a:gd name="T31" fmla="*/ 1249287850 h 195"/>
                  <a:gd name="T32" fmla="*/ 2147483646 w 197"/>
                  <a:gd name="T33" fmla="*/ 1665713207 h 195"/>
                  <a:gd name="T34" fmla="*/ 2147483646 w 197"/>
                  <a:gd name="T35" fmla="*/ 2147483646 h 195"/>
                  <a:gd name="T36" fmla="*/ 2147483646 w 197"/>
                  <a:gd name="T37" fmla="*/ 2147483646 h 195"/>
                  <a:gd name="T38" fmla="*/ 2147483646 w 197"/>
                  <a:gd name="T39" fmla="*/ 2147483646 h 195"/>
                  <a:gd name="T40" fmla="*/ 2076221626 w 197"/>
                  <a:gd name="T41" fmla="*/ 2147483646 h 195"/>
                  <a:gd name="T42" fmla="*/ 1384143829 w 197"/>
                  <a:gd name="T43" fmla="*/ 2147483646 h 195"/>
                  <a:gd name="T44" fmla="*/ 553659885 w 197"/>
                  <a:gd name="T45" fmla="*/ 2147483646 h 195"/>
                  <a:gd name="T46" fmla="*/ 0 w 197"/>
                  <a:gd name="T47" fmla="*/ 2147483646 h 195"/>
                  <a:gd name="T48" fmla="*/ 1107319769 w 197"/>
                  <a:gd name="T49" fmla="*/ 2147483646 h 195"/>
                  <a:gd name="T50" fmla="*/ 0 w 197"/>
                  <a:gd name="T51" fmla="*/ 2147483646 h 195"/>
                  <a:gd name="T52" fmla="*/ 553659885 w 197"/>
                  <a:gd name="T53" fmla="*/ 2147483646 h 195"/>
                  <a:gd name="T54" fmla="*/ 1384143829 w 197"/>
                  <a:gd name="T55" fmla="*/ 2147483646 h 195"/>
                  <a:gd name="T56" fmla="*/ 2076221626 w 197"/>
                  <a:gd name="T57" fmla="*/ 2147483646 h 195"/>
                  <a:gd name="T58" fmla="*/ 2147483646 w 197"/>
                  <a:gd name="T59" fmla="*/ 2147483646 h 195"/>
                  <a:gd name="T60" fmla="*/ 2147483646 w 197"/>
                  <a:gd name="T61" fmla="*/ 2147483646 h 195"/>
                  <a:gd name="T62" fmla="*/ 2147483646 w 197"/>
                  <a:gd name="T63" fmla="*/ 2147483646 h 195"/>
                  <a:gd name="T64" fmla="*/ 2147483646 w 197"/>
                  <a:gd name="T65" fmla="*/ 2147483646 h 195"/>
                  <a:gd name="T66" fmla="*/ 2147483646 w 197"/>
                  <a:gd name="T67" fmla="*/ 2147483646 h 195"/>
                  <a:gd name="T68" fmla="*/ 2147483646 w 197"/>
                  <a:gd name="T69" fmla="*/ 2147483646 h 195"/>
                  <a:gd name="T70" fmla="*/ 2147483646 w 197"/>
                  <a:gd name="T71" fmla="*/ 2147483646 h 195"/>
                  <a:gd name="T72" fmla="*/ 2147483646 w 197"/>
                  <a:gd name="T73" fmla="*/ 2147483646 h 195"/>
                  <a:gd name="T74" fmla="*/ 2147483646 w 197"/>
                  <a:gd name="T75" fmla="*/ 2147483646 h 195"/>
                  <a:gd name="T76" fmla="*/ 2147483646 w 197"/>
                  <a:gd name="T77" fmla="*/ 2147483646 h 195"/>
                  <a:gd name="T78" fmla="*/ 2147483646 w 197"/>
                  <a:gd name="T79" fmla="*/ 2147483646 h 195"/>
                  <a:gd name="T80" fmla="*/ 2147483646 w 197"/>
                  <a:gd name="T81" fmla="*/ 2147483646 h 195"/>
                  <a:gd name="T82" fmla="*/ 2147483646 w 197"/>
                  <a:gd name="T83" fmla="*/ 2147483646 h 195"/>
                  <a:gd name="T84" fmla="*/ 2147483646 w 197"/>
                  <a:gd name="T85" fmla="*/ 2147483646 h 195"/>
                  <a:gd name="T86" fmla="*/ 2147483646 w 197"/>
                  <a:gd name="T87" fmla="*/ 2147483646 h 195"/>
                  <a:gd name="T88" fmla="*/ 2147483646 w 197"/>
                  <a:gd name="T89" fmla="*/ 2147483646 h 195"/>
                  <a:gd name="T90" fmla="*/ 2147483646 w 197"/>
                  <a:gd name="T91" fmla="*/ 2147483646 h 195"/>
                  <a:gd name="T92" fmla="*/ 2147483646 w 197"/>
                  <a:gd name="T93" fmla="*/ 2147483646 h 195"/>
                  <a:gd name="T94" fmla="*/ 2147483646 w 197"/>
                  <a:gd name="T95" fmla="*/ 2147483646 h 19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97" h="195">
                    <a:moveTo>
                      <a:pt x="195" y="106"/>
                    </a:moveTo>
                    <a:cubicBezTo>
                      <a:pt x="189" y="105"/>
                      <a:pt x="189" y="105"/>
                      <a:pt x="189" y="105"/>
                    </a:cubicBezTo>
                    <a:cubicBezTo>
                      <a:pt x="189" y="103"/>
                      <a:pt x="190" y="100"/>
                      <a:pt x="190" y="97"/>
                    </a:cubicBezTo>
                    <a:cubicBezTo>
                      <a:pt x="190" y="95"/>
                      <a:pt x="189" y="92"/>
                      <a:pt x="189" y="90"/>
                    </a:cubicBezTo>
                    <a:cubicBezTo>
                      <a:pt x="195" y="89"/>
                      <a:pt x="195" y="89"/>
                      <a:pt x="195" y="89"/>
                    </a:cubicBezTo>
                    <a:cubicBezTo>
                      <a:pt x="197" y="88"/>
                      <a:pt x="197" y="87"/>
                      <a:pt x="197" y="86"/>
                    </a:cubicBezTo>
                    <a:cubicBezTo>
                      <a:pt x="197" y="83"/>
                      <a:pt x="196" y="80"/>
                      <a:pt x="196" y="78"/>
                    </a:cubicBezTo>
                    <a:cubicBezTo>
                      <a:pt x="196" y="77"/>
                      <a:pt x="195" y="76"/>
                      <a:pt x="194" y="76"/>
                    </a:cubicBezTo>
                    <a:cubicBezTo>
                      <a:pt x="194" y="76"/>
                      <a:pt x="194" y="76"/>
                      <a:pt x="193" y="76"/>
                    </a:cubicBezTo>
                    <a:cubicBezTo>
                      <a:pt x="187" y="77"/>
                      <a:pt x="187" y="77"/>
                      <a:pt x="187" y="77"/>
                    </a:cubicBezTo>
                    <a:cubicBezTo>
                      <a:pt x="186" y="72"/>
                      <a:pt x="184" y="67"/>
                      <a:pt x="182" y="62"/>
                    </a:cubicBezTo>
                    <a:cubicBezTo>
                      <a:pt x="188" y="59"/>
                      <a:pt x="188" y="59"/>
                      <a:pt x="188" y="59"/>
                    </a:cubicBezTo>
                    <a:cubicBezTo>
                      <a:pt x="189" y="59"/>
                      <a:pt x="189" y="57"/>
                      <a:pt x="189" y="56"/>
                    </a:cubicBezTo>
                    <a:cubicBezTo>
                      <a:pt x="188" y="54"/>
                      <a:pt x="186" y="51"/>
                      <a:pt x="185" y="49"/>
                    </a:cubicBezTo>
                    <a:cubicBezTo>
                      <a:pt x="185" y="48"/>
                      <a:pt x="184" y="48"/>
                      <a:pt x="183" y="48"/>
                    </a:cubicBezTo>
                    <a:cubicBezTo>
                      <a:pt x="183" y="48"/>
                      <a:pt x="182" y="48"/>
                      <a:pt x="182" y="48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74" y="46"/>
                      <a:pt x="171" y="42"/>
                      <a:pt x="167" y="38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33"/>
                      <a:pt x="172" y="31"/>
                      <a:pt x="172" y="31"/>
                    </a:cubicBezTo>
                    <a:cubicBezTo>
                      <a:pt x="170" y="28"/>
                      <a:pt x="168" y="26"/>
                      <a:pt x="166" y="25"/>
                    </a:cubicBezTo>
                    <a:cubicBezTo>
                      <a:pt x="165" y="24"/>
                      <a:pt x="165" y="24"/>
                      <a:pt x="164" y="24"/>
                    </a:cubicBezTo>
                    <a:cubicBezTo>
                      <a:pt x="163" y="24"/>
                      <a:pt x="163" y="24"/>
                      <a:pt x="162" y="25"/>
                    </a:cubicBezTo>
                    <a:cubicBezTo>
                      <a:pt x="158" y="29"/>
                      <a:pt x="158" y="29"/>
                      <a:pt x="158" y="29"/>
                    </a:cubicBezTo>
                    <a:cubicBezTo>
                      <a:pt x="154" y="26"/>
                      <a:pt x="150" y="23"/>
                      <a:pt x="146" y="20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49" y="13"/>
                      <a:pt x="148" y="12"/>
                      <a:pt x="147" y="12"/>
                    </a:cubicBezTo>
                    <a:cubicBezTo>
                      <a:pt x="145" y="10"/>
                      <a:pt x="142" y="9"/>
                      <a:pt x="140" y="8"/>
                    </a:cubicBezTo>
                    <a:cubicBezTo>
                      <a:pt x="139" y="8"/>
                      <a:pt x="139" y="7"/>
                      <a:pt x="139" y="7"/>
                    </a:cubicBezTo>
                    <a:cubicBezTo>
                      <a:pt x="138" y="7"/>
                      <a:pt x="137" y="8"/>
                      <a:pt x="137" y="9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29" y="12"/>
                      <a:pt x="124" y="11"/>
                      <a:pt x="119" y="10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0" y="2"/>
                      <a:pt x="120" y="1"/>
                      <a:pt x="118" y="1"/>
                    </a:cubicBezTo>
                    <a:cubicBezTo>
                      <a:pt x="116" y="0"/>
                      <a:pt x="113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9" y="0"/>
                      <a:pt x="108" y="0"/>
                      <a:pt x="107" y="1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4" y="7"/>
                      <a:pt x="101" y="7"/>
                      <a:pt x="99" y="7"/>
                    </a:cubicBezTo>
                    <a:cubicBezTo>
                      <a:pt x="96" y="7"/>
                      <a:pt x="94" y="7"/>
                      <a:pt x="91" y="7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0" y="0"/>
                      <a:pt x="89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5" y="0"/>
                      <a:pt x="82" y="0"/>
                      <a:pt x="79" y="1"/>
                    </a:cubicBezTo>
                    <a:cubicBezTo>
                      <a:pt x="78" y="1"/>
                      <a:pt x="77" y="2"/>
                      <a:pt x="77" y="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3" y="11"/>
                      <a:pt x="68" y="12"/>
                      <a:pt x="64" y="1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0" y="8"/>
                      <a:pt x="60" y="7"/>
                      <a:pt x="59" y="7"/>
                    </a:cubicBezTo>
                    <a:cubicBezTo>
                      <a:pt x="58" y="7"/>
                      <a:pt x="58" y="8"/>
                      <a:pt x="58" y="8"/>
                    </a:cubicBezTo>
                    <a:cubicBezTo>
                      <a:pt x="55" y="9"/>
                      <a:pt x="53" y="10"/>
                      <a:pt x="50" y="12"/>
                    </a:cubicBezTo>
                    <a:cubicBezTo>
                      <a:pt x="49" y="12"/>
                      <a:pt x="49" y="13"/>
                      <a:pt x="49" y="14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8" y="23"/>
                      <a:pt x="44" y="26"/>
                      <a:pt x="40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4"/>
                      <a:pt x="34" y="24"/>
                      <a:pt x="34" y="24"/>
                    </a:cubicBezTo>
                    <a:cubicBezTo>
                      <a:pt x="33" y="24"/>
                      <a:pt x="32" y="24"/>
                      <a:pt x="32" y="25"/>
                    </a:cubicBezTo>
                    <a:cubicBezTo>
                      <a:pt x="30" y="26"/>
                      <a:pt x="28" y="28"/>
                      <a:pt x="26" y="31"/>
                    </a:cubicBezTo>
                    <a:cubicBezTo>
                      <a:pt x="25" y="31"/>
                      <a:pt x="25" y="33"/>
                      <a:pt x="26" y="34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7" y="42"/>
                      <a:pt x="24" y="46"/>
                      <a:pt x="21" y="50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4" y="48"/>
                      <a:pt x="13" y="48"/>
                      <a:pt x="13" y="49"/>
                    </a:cubicBezTo>
                    <a:cubicBezTo>
                      <a:pt x="11" y="51"/>
                      <a:pt x="10" y="54"/>
                      <a:pt x="9" y="56"/>
                    </a:cubicBezTo>
                    <a:cubicBezTo>
                      <a:pt x="8" y="57"/>
                      <a:pt x="9" y="59"/>
                      <a:pt x="10" y="59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3" y="67"/>
                      <a:pt x="12" y="72"/>
                      <a:pt x="10" y="77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3" y="76"/>
                      <a:pt x="2" y="77"/>
                      <a:pt x="2" y="78"/>
                    </a:cubicBezTo>
                    <a:cubicBezTo>
                      <a:pt x="1" y="80"/>
                      <a:pt x="1" y="83"/>
                      <a:pt x="0" y="86"/>
                    </a:cubicBezTo>
                    <a:cubicBezTo>
                      <a:pt x="0" y="87"/>
                      <a:pt x="1" y="88"/>
                      <a:pt x="2" y="89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8" y="92"/>
                      <a:pt x="8" y="95"/>
                      <a:pt x="8" y="97"/>
                    </a:cubicBezTo>
                    <a:cubicBezTo>
                      <a:pt x="8" y="100"/>
                      <a:pt x="8" y="103"/>
                      <a:pt x="8" y="105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6"/>
                      <a:pt x="0" y="107"/>
                      <a:pt x="0" y="109"/>
                    </a:cubicBezTo>
                    <a:cubicBezTo>
                      <a:pt x="1" y="112"/>
                      <a:pt x="1" y="114"/>
                      <a:pt x="2" y="117"/>
                    </a:cubicBezTo>
                    <a:cubicBezTo>
                      <a:pt x="2" y="118"/>
                      <a:pt x="3" y="119"/>
                      <a:pt x="4" y="119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2" y="123"/>
                      <a:pt x="13" y="128"/>
                      <a:pt x="15" y="133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9" y="136"/>
                      <a:pt x="8" y="137"/>
                      <a:pt x="9" y="139"/>
                    </a:cubicBezTo>
                    <a:cubicBezTo>
                      <a:pt x="10" y="141"/>
                      <a:pt x="11" y="144"/>
                      <a:pt x="13" y="146"/>
                    </a:cubicBezTo>
                    <a:cubicBezTo>
                      <a:pt x="13" y="147"/>
                      <a:pt x="14" y="147"/>
                      <a:pt x="15" y="147"/>
                    </a:cubicBezTo>
                    <a:cubicBezTo>
                      <a:pt x="15" y="147"/>
                      <a:pt x="15" y="147"/>
                      <a:pt x="16" y="147"/>
                    </a:cubicBezTo>
                    <a:cubicBezTo>
                      <a:pt x="21" y="144"/>
                      <a:pt x="21" y="144"/>
                      <a:pt x="21" y="144"/>
                    </a:cubicBezTo>
                    <a:cubicBezTo>
                      <a:pt x="24" y="149"/>
                      <a:pt x="27" y="153"/>
                      <a:pt x="30" y="157"/>
                    </a:cubicBezTo>
                    <a:cubicBezTo>
                      <a:pt x="26" y="161"/>
                      <a:pt x="26" y="161"/>
                      <a:pt x="26" y="161"/>
                    </a:cubicBezTo>
                    <a:cubicBezTo>
                      <a:pt x="25" y="162"/>
                      <a:pt x="25" y="163"/>
                      <a:pt x="26" y="164"/>
                    </a:cubicBezTo>
                    <a:cubicBezTo>
                      <a:pt x="28" y="166"/>
                      <a:pt x="30" y="168"/>
                      <a:pt x="32" y="170"/>
                    </a:cubicBezTo>
                    <a:cubicBezTo>
                      <a:pt x="32" y="171"/>
                      <a:pt x="33" y="171"/>
                      <a:pt x="34" y="171"/>
                    </a:cubicBezTo>
                    <a:cubicBezTo>
                      <a:pt x="34" y="171"/>
                      <a:pt x="35" y="171"/>
                      <a:pt x="35" y="170"/>
                    </a:cubicBezTo>
                    <a:cubicBezTo>
                      <a:pt x="40" y="166"/>
                      <a:pt x="40" y="166"/>
                      <a:pt x="40" y="166"/>
                    </a:cubicBezTo>
                    <a:cubicBezTo>
                      <a:pt x="44" y="169"/>
                      <a:pt x="48" y="172"/>
                      <a:pt x="52" y="175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49" y="181"/>
                      <a:pt x="49" y="183"/>
                      <a:pt x="50" y="183"/>
                    </a:cubicBezTo>
                    <a:cubicBezTo>
                      <a:pt x="53" y="185"/>
                      <a:pt x="55" y="186"/>
                      <a:pt x="58" y="187"/>
                    </a:cubicBezTo>
                    <a:cubicBezTo>
                      <a:pt x="58" y="187"/>
                      <a:pt x="58" y="187"/>
                      <a:pt x="59" y="187"/>
                    </a:cubicBezTo>
                    <a:cubicBezTo>
                      <a:pt x="60" y="187"/>
                      <a:pt x="60" y="187"/>
                      <a:pt x="61" y="186"/>
                    </a:cubicBezTo>
                    <a:cubicBezTo>
                      <a:pt x="64" y="181"/>
                      <a:pt x="64" y="181"/>
                      <a:pt x="64" y="181"/>
                    </a:cubicBezTo>
                    <a:cubicBezTo>
                      <a:pt x="68" y="183"/>
                      <a:pt x="73" y="184"/>
                      <a:pt x="78" y="185"/>
                    </a:cubicBezTo>
                    <a:cubicBezTo>
                      <a:pt x="77" y="191"/>
                      <a:pt x="77" y="191"/>
                      <a:pt x="77" y="191"/>
                    </a:cubicBezTo>
                    <a:cubicBezTo>
                      <a:pt x="77" y="193"/>
                      <a:pt x="78" y="194"/>
                      <a:pt x="79" y="194"/>
                    </a:cubicBezTo>
                    <a:cubicBezTo>
                      <a:pt x="82" y="194"/>
                      <a:pt x="85" y="195"/>
                      <a:pt x="88" y="195"/>
                    </a:cubicBezTo>
                    <a:cubicBezTo>
                      <a:pt x="88" y="195"/>
                      <a:pt x="88" y="195"/>
                      <a:pt x="88" y="195"/>
                    </a:cubicBezTo>
                    <a:cubicBezTo>
                      <a:pt x="89" y="195"/>
                      <a:pt x="90" y="195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4" y="187"/>
                      <a:pt x="96" y="188"/>
                      <a:pt x="99" y="188"/>
                    </a:cubicBezTo>
                    <a:cubicBezTo>
                      <a:pt x="101" y="188"/>
                      <a:pt x="104" y="187"/>
                      <a:pt x="106" y="187"/>
                    </a:cubicBezTo>
                    <a:cubicBezTo>
                      <a:pt x="107" y="193"/>
                      <a:pt x="107" y="193"/>
                      <a:pt x="107" y="193"/>
                    </a:cubicBezTo>
                    <a:cubicBezTo>
                      <a:pt x="108" y="195"/>
                      <a:pt x="109" y="195"/>
                      <a:pt x="110" y="195"/>
                    </a:cubicBezTo>
                    <a:cubicBezTo>
                      <a:pt x="110" y="195"/>
                      <a:pt x="110" y="195"/>
                      <a:pt x="110" y="195"/>
                    </a:cubicBezTo>
                    <a:cubicBezTo>
                      <a:pt x="113" y="195"/>
                      <a:pt x="116" y="194"/>
                      <a:pt x="118" y="194"/>
                    </a:cubicBezTo>
                    <a:cubicBezTo>
                      <a:pt x="120" y="194"/>
                      <a:pt x="120" y="193"/>
                      <a:pt x="120" y="191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24" y="184"/>
                      <a:pt x="129" y="183"/>
                      <a:pt x="134" y="181"/>
                    </a:cubicBez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7" y="187"/>
                      <a:pt x="138" y="187"/>
                      <a:pt x="139" y="187"/>
                    </a:cubicBezTo>
                    <a:cubicBezTo>
                      <a:pt x="139" y="187"/>
                      <a:pt x="139" y="187"/>
                      <a:pt x="140" y="187"/>
                    </a:cubicBezTo>
                    <a:cubicBezTo>
                      <a:pt x="142" y="186"/>
                      <a:pt x="145" y="185"/>
                      <a:pt x="147" y="183"/>
                    </a:cubicBezTo>
                    <a:cubicBezTo>
                      <a:pt x="148" y="183"/>
                      <a:pt x="149" y="181"/>
                      <a:pt x="148" y="180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50" y="172"/>
                      <a:pt x="154" y="169"/>
                      <a:pt x="158" y="166"/>
                    </a:cubicBezTo>
                    <a:cubicBezTo>
                      <a:pt x="162" y="170"/>
                      <a:pt x="162" y="170"/>
                      <a:pt x="162" y="170"/>
                    </a:cubicBezTo>
                    <a:cubicBezTo>
                      <a:pt x="163" y="171"/>
                      <a:pt x="163" y="171"/>
                      <a:pt x="164" y="171"/>
                    </a:cubicBezTo>
                    <a:cubicBezTo>
                      <a:pt x="165" y="171"/>
                      <a:pt x="165" y="171"/>
                      <a:pt x="166" y="170"/>
                    </a:cubicBezTo>
                    <a:cubicBezTo>
                      <a:pt x="168" y="168"/>
                      <a:pt x="170" y="166"/>
                      <a:pt x="172" y="164"/>
                    </a:cubicBezTo>
                    <a:cubicBezTo>
                      <a:pt x="172" y="163"/>
                      <a:pt x="172" y="162"/>
                      <a:pt x="172" y="161"/>
                    </a:cubicBezTo>
                    <a:cubicBezTo>
                      <a:pt x="167" y="157"/>
                      <a:pt x="167" y="157"/>
                      <a:pt x="167" y="157"/>
                    </a:cubicBezTo>
                    <a:cubicBezTo>
                      <a:pt x="171" y="153"/>
                      <a:pt x="174" y="149"/>
                      <a:pt x="176" y="144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3" y="147"/>
                      <a:pt x="183" y="147"/>
                    </a:cubicBezTo>
                    <a:cubicBezTo>
                      <a:pt x="184" y="147"/>
                      <a:pt x="185" y="147"/>
                      <a:pt x="185" y="146"/>
                    </a:cubicBezTo>
                    <a:cubicBezTo>
                      <a:pt x="186" y="144"/>
                      <a:pt x="188" y="141"/>
                      <a:pt x="189" y="139"/>
                    </a:cubicBezTo>
                    <a:cubicBezTo>
                      <a:pt x="189" y="137"/>
                      <a:pt x="189" y="136"/>
                      <a:pt x="188" y="136"/>
                    </a:cubicBezTo>
                    <a:cubicBezTo>
                      <a:pt x="182" y="133"/>
                      <a:pt x="182" y="133"/>
                      <a:pt x="182" y="133"/>
                    </a:cubicBezTo>
                    <a:cubicBezTo>
                      <a:pt x="184" y="128"/>
                      <a:pt x="186" y="123"/>
                      <a:pt x="187" y="118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4" y="119"/>
                      <a:pt x="194" y="119"/>
                      <a:pt x="194" y="119"/>
                    </a:cubicBezTo>
                    <a:cubicBezTo>
                      <a:pt x="195" y="119"/>
                      <a:pt x="196" y="118"/>
                      <a:pt x="196" y="117"/>
                    </a:cubicBezTo>
                    <a:cubicBezTo>
                      <a:pt x="196" y="114"/>
                      <a:pt x="197" y="112"/>
                      <a:pt x="197" y="109"/>
                    </a:cubicBezTo>
                    <a:cubicBezTo>
                      <a:pt x="197" y="107"/>
                      <a:pt x="197" y="106"/>
                      <a:pt x="195" y="106"/>
                    </a:cubicBezTo>
                    <a:close/>
                  </a:path>
                </a:pathLst>
              </a:custGeom>
              <a:noFill/>
              <a:ln>
                <a:solidFill>
                  <a:srgbClr val="FF9001"/>
                </a:solidFill>
              </a:ln>
            </p:spPr>
            <p:txBody>
              <a:bodyPr/>
              <a:lstStyle/>
              <a:p>
                <a:endParaRPr lang="zh-CN" altLang="en-US" sz="900">
                  <a:cs typeface="+mn-ea"/>
                  <a:sym typeface="+mn-lt"/>
                </a:endParaRPr>
              </a:p>
            </p:txBody>
          </p:sp>
          <p:sp>
            <p:nvSpPr>
              <p:cNvPr id="27" name="Shape 4066"/>
              <p:cNvSpPr/>
              <p:nvPr/>
            </p:nvSpPr>
            <p:spPr bwMode="auto">
              <a:xfrm>
                <a:off x="2560908" y="3191588"/>
                <a:ext cx="587700" cy="475929"/>
              </a:xfrm>
              <a:custGeom>
                <a:avLst/>
                <a:gdLst>
                  <a:gd name="T0" fmla="*/ 746038 w 120000"/>
                  <a:gd name="T1" fmla="*/ 15166 h 120000"/>
                  <a:gd name="T2" fmla="*/ 746038 w 120000"/>
                  <a:gd name="T3" fmla="*/ 15166 h 120000"/>
                  <a:gd name="T4" fmla="*/ 15118 w 120000"/>
                  <a:gd name="T5" fmla="*/ 269659 h 120000"/>
                  <a:gd name="T6" fmla="*/ 15118 w 120000"/>
                  <a:gd name="T7" fmla="*/ 284826 h 120000"/>
                  <a:gd name="T8" fmla="*/ 164663 w 120000"/>
                  <a:gd name="T9" fmla="*/ 358985 h 120000"/>
                  <a:gd name="T10" fmla="*/ 164663 w 120000"/>
                  <a:gd name="T11" fmla="*/ 358985 h 120000"/>
                  <a:gd name="T12" fmla="*/ 268841 w 120000"/>
                  <a:gd name="T13" fmla="*/ 387636 h 120000"/>
                  <a:gd name="T14" fmla="*/ 729238 w 120000"/>
                  <a:gd name="T15" fmla="*/ 58988 h 120000"/>
                  <a:gd name="T16" fmla="*/ 729238 w 120000"/>
                  <a:gd name="T17" fmla="*/ 58988 h 120000"/>
                  <a:gd name="T18" fmla="*/ 403262 w 120000"/>
                  <a:gd name="T19" fmla="*/ 417974 h 120000"/>
                  <a:gd name="T20" fmla="*/ 403262 w 120000"/>
                  <a:gd name="T21" fmla="*/ 417974 h 120000"/>
                  <a:gd name="T22" fmla="*/ 388137 w 120000"/>
                  <a:gd name="T23" fmla="*/ 433140 h 120000"/>
                  <a:gd name="T24" fmla="*/ 403262 w 120000"/>
                  <a:gd name="T25" fmla="*/ 448311 h 120000"/>
                  <a:gd name="T26" fmla="*/ 403262 w 120000"/>
                  <a:gd name="T27" fmla="*/ 448311 h 120000"/>
                  <a:gd name="T28" fmla="*/ 609935 w 120000"/>
                  <a:gd name="T29" fmla="*/ 567975 h 120000"/>
                  <a:gd name="T30" fmla="*/ 655303 w 120000"/>
                  <a:gd name="T31" fmla="*/ 552803 h 120000"/>
                  <a:gd name="T32" fmla="*/ 774605 w 120000"/>
                  <a:gd name="T33" fmla="*/ 30332 h 120000"/>
                  <a:gd name="T34" fmla="*/ 746038 w 120000"/>
                  <a:gd name="T35" fmla="*/ 15166 h 120000"/>
                  <a:gd name="T36" fmla="*/ 268841 w 120000"/>
                  <a:gd name="T37" fmla="*/ 611792 h 120000"/>
                  <a:gd name="T38" fmla="*/ 268841 w 120000"/>
                  <a:gd name="T39" fmla="*/ 611792 h 120000"/>
                  <a:gd name="T40" fmla="*/ 283966 w 120000"/>
                  <a:gd name="T41" fmla="*/ 626963 h 120000"/>
                  <a:gd name="T42" fmla="*/ 403262 w 120000"/>
                  <a:gd name="T43" fmla="*/ 522466 h 120000"/>
                  <a:gd name="T44" fmla="*/ 268841 w 120000"/>
                  <a:gd name="T45" fmla="*/ 448311 h 120000"/>
                  <a:gd name="T46" fmla="*/ 268841 w 120000"/>
                  <a:gd name="T47" fmla="*/ 611792 h 12000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20000"/>
                  <a:gd name="T73" fmla="*/ 0 h 120000"/>
                  <a:gd name="T74" fmla="*/ 120000 w 120000"/>
                  <a:gd name="T75" fmla="*/ 120000 h 12000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20000" h="120000" extrusionOk="0">
                    <a:moveTo>
                      <a:pt x="115324" y="2895"/>
                    </a:moveTo>
                    <a:lnTo>
                      <a:pt x="115324" y="2895"/>
                    </a:lnTo>
                    <a:cubicBezTo>
                      <a:pt x="112727" y="2895"/>
                      <a:pt x="4675" y="51474"/>
                      <a:pt x="2337" y="51474"/>
                    </a:cubicBezTo>
                    <a:cubicBezTo>
                      <a:pt x="0" y="51474"/>
                      <a:pt x="0" y="54369"/>
                      <a:pt x="2337" y="54369"/>
                    </a:cubicBezTo>
                    <a:cubicBezTo>
                      <a:pt x="4675" y="56943"/>
                      <a:pt x="25454" y="68525"/>
                      <a:pt x="25454" y="68525"/>
                    </a:cubicBezTo>
                    <a:cubicBezTo>
                      <a:pt x="41558" y="73994"/>
                      <a:pt x="41558" y="73994"/>
                      <a:pt x="41558" y="73994"/>
                    </a:cubicBezTo>
                    <a:cubicBezTo>
                      <a:pt x="41558" y="73994"/>
                      <a:pt x="110389" y="11260"/>
                      <a:pt x="112727" y="11260"/>
                    </a:cubicBezTo>
                    <a:cubicBezTo>
                      <a:pt x="112727" y="8364"/>
                      <a:pt x="112727" y="11260"/>
                      <a:pt x="112727" y="11260"/>
                    </a:cubicBezTo>
                    <a:lnTo>
                      <a:pt x="62337" y="79785"/>
                    </a:lnTo>
                    <a:cubicBezTo>
                      <a:pt x="59999" y="82680"/>
                      <a:pt x="59999" y="82680"/>
                      <a:pt x="59999" y="82680"/>
                    </a:cubicBezTo>
                    <a:cubicBezTo>
                      <a:pt x="62337" y="85576"/>
                      <a:pt x="62337" y="85576"/>
                      <a:pt x="62337" y="85576"/>
                    </a:cubicBezTo>
                    <a:cubicBezTo>
                      <a:pt x="62337" y="85576"/>
                      <a:pt x="94285" y="105522"/>
                      <a:pt x="94285" y="108418"/>
                    </a:cubicBezTo>
                    <a:cubicBezTo>
                      <a:pt x="96623" y="108418"/>
                      <a:pt x="98961" y="108418"/>
                      <a:pt x="101298" y="105522"/>
                    </a:cubicBezTo>
                    <a:cubicBezTo>
                      <a:pt x="101298" y="102627"/>
                      <a:pt x="119740" y="8364"/>
                      <a:pt x="119740" y="5790"/>
                    </a:cubicBezTo>
                    <a:cubicBezTo>
                      <a:pt x="119740" y="2895"/>
                      <a:pt x="117662" y="0"/>
                      <a:pt x="115324" y="2895"/>
                    </a:cubicBezTo>
                    <a:close/>
                    <a:moveTo>
                      <a:pt x="41558" y="116782"/>
                    </a:moveTo>
                    <a:lnTo>
                      <a:pt x="41558" y="116782"/>
                    </a:lnTo>
                    <a:cubicBezTo>
                      <a:pt x="41558" y="119678"/>
                      <a:pt x="41558" y="119678"/>
                      <a:pt x="43896" y="119678"/>
                    </a:cubicBezTo>
                    <a:cubicBezTo>
                      <a:pt x="43896" y="116782"/>
                      <a:pt x="62337" y="99731"/>
                      <a:pt x="62337" y="99731"/>
                    </a:cubicBezTo>
                    <a:cubicBezTo>
                      <a:pt x="41558" y="85576"/>
                      <a:pt x="41558" y="85576"/>
                      <a:pt x="41558" y="85576"/>
                    </a:cubicBezTo>
                    <a:lnTo>
                      <a:pt x="41558" y="116782"/>
                    </a:lnTo>
                    <a:close/>
                  </a:path>
                </a:pathLst>
              </a:custGeom>
              <a:noFill/>
              <a:ln w="9525">
                <a:solidFill>
                  <a:srgbClr val="FF9001"/>
                </a:solidFill>
                <a:round/>
              </a:ln>
            </p:spPr>
            <p:txBody>
              <a:bodyPr lIns="45700" tIns="22850" rIns="45700" bIns="22850" anchor="ctr"/>
              <a:lstStyle/>
              <a:p>
                <a:endParaRPr lang="zh-CN" altLang="en-US" sz="90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8" name="矩形 80"/>
            <p:cNvSpPr>
              <a:spLocks noChangeArrowheads="1"/>
            </p:cNvSpPr>
            <p:nvPr/>
          </p:nvSpPr>
          <p:spPr bwMode="auto">
            <a:xfrm>
              <a:off x="3678534" y="3502009"/>
              <a:ext cx="2028377" cy="405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b="1" dirty="0" smtClean="0">
                  <a:latin typeface="+mn-lt"/>
                  <a:ea typeface="+mn-ea"/>
                  <a:cs typeface="+mn-ea"/>
                  <a:sym typeface="+mn-lt"/>
                </a:rPr>
                <a:t>发现问题，解决问题</a:t>
              </a:r>
              <a:endParaRPr lang="zh-CN" altLang="en-US" sz="12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矩形 80"/>
            <p:cNvSpPr>
              <a:spLocks noChangeArrowheads="1"/>
            </p:cNvSpPr>
            <p:nvPr/>
          </p:nvSpPr>
          <p:spPr bwMode="auto">
            <a:xfrm>
              <a:off x="1888929" y="4018016"/>
              <a:ext cx="1463313" cy="44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善用工具</a:t>
              </a:r>
              <a:endParaRPr lang="zh-CN" altLang="en-US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矩形 80"/>
            <p:cNvSpPr>
              <a:spLocks noChangeArrowheads="1"/>
            </p:cNvSpPr>
            <p:nvPr/>
          </p:nvSpPr>
          <p:spPr bwMode="auto">
            <a:xfrm>
              <a:off x="5706729" y="4270261"/>
              <a:ext cx="1503271" cy="728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源码是解决一切问题的最终利器</a:t>
              </a:r>
              <a:endParaRPr lang="en-US" altLang="zh-CN" sz="1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486787" y="2246718"/>
              <a:ext cx="4588602" cy="1284258"/>
              <a:chOff x="3420285" y="2663064"/>
              <a:chExt cx="4588602" cy="1284258"/>
            </a:xfrm>
          </p:grpSpPr>
          <p:sp>
            <p:nvSpPr>
              <p:cNvPr id="24" name="Freeform 6"/>
              <p:cNvSpPr/>
              <p:nvPr/>
            </p:nvSpPr>
            <p:spPr bwMode="auto">
              <a:xfrm>
                <a:off x="6782594" y="2798765"/>
                <a:ext cx="1158875" cy="1148557"/>
              </a:xfrm>
              <a:custGeom>
                <a:avLst/>
                <a:gdLst>
                  <a:gd name="T0" fmla="*/ 2147483646 w 197"/>
                  <a:gd name="T1" fmla="*/ 2147483646 h 195"/>
                  <a:gd name="T2" fmla="*/ 2147483646 w 197"/>
                  <a:gd name="T3" fmla="*/ 2147483646 h 195"/>
                  <a:gd name="T4" fmla="*/ 2147483646 w 197"/>
                  <a:gd name="T5" fmla="*/ 2147483646 h 195"/>
                  <a:gd name="T6" fmla="*/ 2147483646 w 197"/>
                  <a:gd name="T7" fmla="*/ 2147483646 h 195"/>
                  <a:gd name="T8" fmla="*/ 2147483646 w 197"/>
                  <a:gd name="T9" fmla="*/ 2147483646 h 195"/>
                  <a:gd name="T10" fmla="*/ 2147483646 w 197"/>
                  <a:gd name="T11" fmla="*/ 2147483646 h 195"/>
                  <a:gd name="T12" fmla="*/ 2147483646 w 197"/>
                  <a:gd name="T13" fmla="*/ 2147483646 h 195"/>
                  <a:gd name="T14" fmla="*/ 2147483646 w 197"/>
                  <a:gd name="T15" fmla="*/ 2147483646 h 195"/>
                  <a:gd name="T16" fmla="*/ 2147483646 w 197"/>
                  <a:gd name="T17" fmla="*/ 1665713207 h 195"/>
                  <a:gd name="T18" fmla="*/ 2147483646 w 197"/>
                  <a:gd name="T19" fmla="*/ 1249287850 h 195"/>
                  <a:gd name="T20" fmla="*/ 2147483646 w 197"/>
                  <a:gd name="T21" fmla="*/ 416425357 h 195"/>
                  <a:gd name="T22" fmla="*/ 2147483646 w 197"/>
                  <a:gd name="T23" fmla="*/ 0 h 195"/>
                  <a:gd name="T24" fmla="*/ 2147483646 w 197"/>
                  <a:gd name="T25" fmla="*/ 971667019 h 195"/>
                  <a:gd name="T26" fmla="*/ 2147483646 w 197"/>
                  <a:gd name="T27" fmla="*/ 0 h 195"/>
                  <a:gd name="T28" fmla="*/ 2147483646 w 197"/>
                  <a:gd name="T29" fmla="*/ 416425357 h 195"/>
                  <a:gd name="T30" fmla="*/ 2147483646 w 197"/>
                  <a:gd name="T31" fmla="*/ 1249287850 h 195"/>
                  <a:gd name="T32" fmla="*/ 2147483646 w 197"/>
                  <a:gd name="T33" fmla="*/ 1665713207 h 195"/>
                  <a:gd name="T34" fmla="*/ 2147483646 w 197"/>
                  <a:gd name="T35" fmla="*/ 2147483646 h 195"/>
                  <a:gd name="T36" fmla="*/ 2147483646 w 197"/>
                  <a:gd name="T37" fmla="*/ 2147483646 h 195"/>
                  <a:gd name="T38" fmla="*/ 2147483646 w 197"/>
                  <a:gd name="T39" fmla="*/ 2147483646 h 195"/>
                  <a:gd name="T40" fmla="*/ 2076221626 w 197"/>
                  <a:gd name="T41" fmla="*/ 2147483646 h 195"/>
                  <a:gd name="T42" fmla="*/ 1384143829 w 197"/>
                  <a:gd name="T43" fmla="*/ 2147483646 h 195"/>
                  <a:gd name="T44" fmla="*/ 553659885 w 197"/>
                  <a:gd name="T45" fmla="*/ 2147483646 h 195"/>
                  <a:gd name="T46" fmla="*/ 0 w 197"/>
                  <a:gd name="T47" fmla="*/ 2147483646 h 195"/>
                  <a:gd name="T48" fmla="*/ 1107319769 w 197"/>
                  <a:gd name="T49" fmla="*/ 2147483646 h 195"/>
                  <a:gd name="T50" fmla="*/ 0 w 197"/>
                  <a:gd name="T51" fmla="*/ 2147483646 h 195"/>
                  <a:gd name="T52" fmla="*/ 553659885 w 197"/>
                  <a:gd name="T53" fmla="*/ 2147483646 h 195"/>
                  <a:gd name="T54" fmla="*/ 1384143829 w 197"/>
                  <a:gd name="T55" fmla="*/ 2147483646 h 195"/>
                  <a:gd name="T56" fmla="*/ 2076221626 w 197"/>
                  <a:gd name="T57" fmla="*/ 2147483646 h 195"/>
                  <a:gd name="T58" fmla="*/ 2147483646 w 197"/>
                  <a:gd name="T59" fmla="*/ 2147483646 h 195"/>
                  <a:gd name="T60" fmla="*/ 2147483646 w 197"/>
                  <a:gd name="T61" fmla="*/ 2147483646 h 195"/>
                  <a:gd name="T62" fmla="*/ 2147483646 w 197"/>
                  <a:gd name="T63" fmla="*/ 2147483646 h 195"/>
                  <a:gd name="T64" fmla="*/ 2147483646 w 197"/>
                  <a:gd name="T65" fmla="*/ 2147483646 h 195"/>
                  <a:gd name="T66" fmla="*/ 2147483646 w 197"/>
                  <a:gd name="T67" fmla="*/ 2147483646 h 195"/>
                  <a:gd name="T68" fmla="*/ 2147483646 w 197"/>
                  <a:gd name="T69" fmla="*/ 2147483646 h 195"/>
                  <a:gd name="T70" fmla="*/ 2147483646 w 197"/>
                  <a:gd name="T71" fmla="*/ 2147483646 h 195"/>
                  <a:gd name="T72" fmla="*/ 2147483646 w 197"/>
                  <a:gd name="T73" fmla="*/ 2147483646 h 195"/>
                  <a:gd name="T74" fmla="*/ 2147483646 w 197"/>
                  <a:gd name="T75" fmla="*/ 2147483646 h 195"/>
                  <a:gd name="T76" fmla="*/ 2147483646 w 197"/>
                  <a:gd name="T77" fmla="*/ 2147483646 h 195"/>
                  <a:gd name="T78" fmla="*/ 2147483646 w 197"/>
                  <a:gd name="T79" fmla="*/ 2147483646 h 195"/>
                  <a:gd name="T80" fmla="*/ 2147483646 w 197"/>
                  <a:gd name="T81" fmla="*/ 2147483646 h 195"/>
                  <a:gd name="T82" fmla="*/ 2147483646 w 197"/>
                  <a:gd name="T83" fmla="*/ 2147483646 h 195"/>
                  <a:gd name="T84" fmla="*/ 2147483646 w 197"/>
                  <a:gd name="T85" fmla="*/ 2147483646 h 195"/>
                  <a:gd name="T86" fmla="*/ 2147483646 w 197"/>
                  <a:gd name="T87" fmla="*/ 2147483646 h 195"/>
                  <a:gd name="T88" fmla="*/ 2147483646 w 197"/>
                  <a:gd name="T89" fmla="*/ 2147483646 h 195"/>
                  <a:gd name="T90" fmla="*/ 2147483646 w 197"/>
                  <a:gd name="T91" fmla="*/ 2147483646 h 195"/>
                  <a:gd name="T92" fmla="*/ 2147483646 w 197"/>
                  <a:gd name="T93" fmla="*/ 2147483646 h 195"/>
                  <a:gd name="T94" fmla="*/ 2147483646 w 197"/>
                  <a:gd name="T95" fmla="*/ 2147483646 h 19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97" h="195">
                    <a:moveTo>
                      <a:pt x="195" y="106"/>
                    </a:moveTo>
                    <a:cubicBezTo>
                      <a:pt x="189" y="105"/>
                      <a:pt x="189" y="105"/>
                      <a:pt x="189" y="105"/>
                    </a:cubicBezTo>
                    <a:cubicBezTo>
                      <a:pt x="189" y="103"/>
                      <a:pt x="190" y="100"/>
                      <a:pt x="190" y="97"/>
                    </a:cubicBezTo>
                    <a:cubicBezTo>
                      <a:pt x="190" y="95"/>
                      <a:pt x="189" y="92"/>
                      <a:pt x="189" y="90"/>
                    </a:cubicBezTo>
                    <a:cubicBezTo>
                      <a:pt x="195" y="89"/>
                      <a:pt x="195" y="89"/>
                      <a:pt x="195" y="89"/>
                    </a:cubicBezTo>
                    <a:cubicBezTo>
                      <a:pt x="197" y="88"/>
                      <a:pt x="197" y="87"/>
                      <a:pt x="197" y="86"/>
                    </a:cubicBezTo>
                    <a:cubicBezTo>
                      <a:pt x="197" y="83"/>
                      <a:pt x="196" y="80"/>
                      <a:pt x="196" y="78"/>
                    </a:cubicBezTo>
                    <a:cubicBezTo>
                      <a:pt x="196" y="77"/>
                      <a:pt x="195" y="76"/>
                      <a:pt x="194" y="76"/>
                    </a:cubicBezTo>
                    <a:cubicBezTo>
                      <a:pt x="194" y="76"/>
                      <a:pt x="194" y="76"/>
                      <a:pt x="193" y="76"/>
                    </a:cubicBezTo>
                    <a:cubicBezTo>
                      <a:pt x="187" y="77"/>
                      <a:pt x="187" y="77"/>
                      <a:pt x="187" y="77"/>
                    </a:cubicBezTo>
                    <a:cubicBezTo>
                      <a:pt x="186" y="72"/>
                      <a:pt x="184" y="67"/>
                      <a:pt x="182" y="62"/>
                    </a:cubicBezTo>
                    <a:cubicBezTo>
                      <a:pt x="188" y="59"/>
                      <a:pt x="188" y="59"/>
                      <a:pt x="188" y="59"/>
                    </a:cubicBezTo>
                    <a:cubicBezTo>
                      <a:pt x="189" y="59"/>
                      <a:pt x="189" y="57"/>
                      <a:pt x="189" y="56"/>
                    </a:cubicBezTo>
                    <a:cubicBezTo>
                      <a:pt x="188" y="54"/>
                      <a:pt x="186" y="51"/>
                      <a:pt x="185" y="49"/>
                    </a:cubicBezTo>
                    <a:cubicBezTo>
                      <a:pt x="185" y="48"/>
                      <a:pt x="184" y="48"/>
                      <a:pt x="183" y="48"/>
                    </a:cubicBezTo>
                    <a:cubicBezTo>
                      <a:pt x="183" y="48"/>
                      <a:pt x="182" y="48"/>
                      <a:pt x="182" y="48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74" y="46"/>
                      <a:pt x="171" y="42"/>
                      <a:pt x="167" y="38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33"/>
                      <a:pt x="172" y="31"/>
                      <a:pt x="172" y="31"/>
                    </a:cubicBezTo>
                    <a:cubicBezTo>
                      <a:pt x="170" y="28"/>
                      <a:pt x="168" y="26"/>
                      <a:pt x="166" y="25"/>
                    </a:cubicBezTo>
                    <a:cubicBezTo>
                      <a:pt x="165" y="24"/>
                      <a:pt x="165" y="24"/>
                      <a:pt x="164" y="24"/>
                    </a:cubicBezTo>
                    <a:cubicBezTo>
                      <a:pt x="163" y="24"/>
                      <a:pt x="163" y="24"/>
                      <a:pt x="162" y="25"/>
                    </a:cubicBezTo>
                    <a:cubicBezTo>
                      <a:pt x="158" y="29"/>
                      <a:pt x="158" y="29"/>
                      <a:pt x="158" y="29"/>
                    </a:cubicBezTo>
                    <a:cubicBezTo>
                      <a:pt x="154" y="26"/>
                      <a:pt x="150" y="23"/>
                      <a:pt x="146" y="20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49" y="13"/>
                      <a:pt x="148" y="12"/>
                      <a:pt x="147" y="12"/>
                    </a:cubicBezTo>
                    <a:cubicBezTo>
                      <a:pt x="145" y="10"/>
                      <a:pt x="142" y="9"/>
                      <a:pt x="140" y="8"/>
                    </a:cubicBezTo>
                    <a:cubicBezTo>
                      <a:pt x="139" y="8"/>
                      <a:pt x="139" y="7"/>
                      <a:pt x="139" y="7"/>
                    </a:cubicBezTo>
                    <a:cubicBezTo>
                      <a:pt x="138" y="7"/>
                      <a:pt x="137" y="8"/>
                      <a:pt x="137" y="9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29" y="12"/>
                      <a:pt x="124" y="11"/>
                      <a:pt x="119" y="10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20" y="2"/>
                      <a:pt x="120" y="1"/>
                      <a:pt x="118" y="1"/>
                    </a:cubicBezTo>
                    <a:cubicBezTo>
                      <a:pt x="116" y="0"/>
                      <a:pt x="113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9" y="0"/>
                      <a:pt x="108" y="0"/>
                      <a:pt x="107" y="1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4" y="7"/>
                      <a:pt x="101" y="7"/>
                      <a:pt x="99" y="7"/>
                    </a:cubicBezTo>
                    <a:cubicBezTo>
                      <a:pt x="96" y="7"/>
                      <a:pt x="94" y="7"/>
                      <a:pt x="91" y="7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0" y="0"/>
                      <a:pt x="89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5" y="0"/>
                      <a:pt x="82" y="0"/>
                      <a:pt x="79" y="1"/>
                    </a:cubicBezTo>
                    <a:cubicBezTo>
                      <a:pt x="78" y="1"/>
                      <a:pt x="77" y="2"/>
                      <a:pt x="77" y="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3" y="11"/>
                      <a:pt x="68" y="12"/>
                      <a:pt x="64" y="14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0" y="8"/>
                      <a:pt x="60" y="7"/>
                      <a:pt x="59" y="7"/>
                    </a:cubicBezTo>
                    <a:cubicBezTo>
                      <a:pt x="58" y="7"/>
                      <a:pt x="58" y="8"/>
                      <a:pt x="58" y="8"/>
                    </a:cubicBezTo>
                    <a:cubicBezTo>
                      <a:pt x="55" y="9"/>
                      <a:pt x="53" y="10"/>
                      <a:pt x="50" y="12"/>
                    </a:cubicBezTo>
                    <a:cubicBezTo>
                      <a:pt x="49" y="12"/>
                      <a:pt x="49" y="13"/>
                      <a:pt x="49" y="14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8" y="23"/>
                      <a:pt x="44" y="26"/>
                      <a:pt x="40" y="29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4"/>
                      <a:pt x="34" y="24"/>
                      <a:pt x="34" y="24"/>
                    </a:cubicBezTo>
                    <a:cubicBezTo>
                      <a:pt x="33" y="24"/>
                      <a:pt x="32" y="24"/>
                      <a:pt x="32" y="25"/>
                    </a:cubicBezTo>
                    <a:cubicBezTo>
                      <a:pt x="30" y="26"/>
                      <a:pt x="28" y="28"/>
                      <a:pt x="26" y="31"/>
                    </a:cubicBezTo>
                    <a:cubicBezTo>
                      <a:pt x="25" y="31"/>
                      <a:pt x="25" y="33"/>
                      <a:pt x="26" y="34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7" y="42"/>
                      <a:pt x="24" y="46"/>
                      <a:pt x="21" y="50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4" y="48"/>
                      <a:pt x="13" y="48"/>
                      <a:pt x="13" y="49"/>
                    </a:cubicBezTo>
                    <a:cubicBezTo>
                      <a:pt x="11" y="51"/>
                      <a:pt x="10" y="54"/>
                      <a:pt x="9" y="56"/>
                    </a:cubicBezTo>
                    <a:cubicBezTo>
                      <a:pt x="8" y="57"/>
                      <a:pt x="9" y="59"/>
                      <a:pt x="10" y="59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3" y="67"/>
                      <a:pt x="12" y="72"/>
                      <a:pt x="10" y="77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3" y="76"/>
                      <a:pt x="2" y="77"/>
                      <a:pt x="2" y="78"/>
                    </a:cubicBezTo>
                    <a:cubicBezTo>
                      <a:pt x="1" y="80"/>
                      <a:pt x="1" y="83"/>
                      <a:pt x="0" y="86"/>
                    </a:cubicBezTo>
                    <a:cubicBezTo>
                      <a:pt x="0" y="87"/>
                      <a:pt x="1" y="88"/>
                      <a:pt x="2" y="89"/>
                    </a:cubicBezTo>
                    <a:cubicBezTo>
                      <a:pt x="8" y="90"/>
                      <a:pt x="8" y="90"/>
                      <a:pt x="8" y="90"/>
                    </a:cubicBezTo>
                    <a:cubicBezTo>
                      <a:pt x="8" y="92"/>
                      <a:pt x="8" y="95"/>
                      <a:pt x="8" y="97"/>
                    </a:cubicBezTo>
                    <a:cubicBezTo>
                      <a:pt x="8" y="100"/>
                      <a:pt x="8" y="103"/>
                      <a:pt x="8" y="105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6"/>
                      <a:pt x="0" y="107"/>
                      <a:pt x="0" y="109"/>
                    </a:cubicBezTo>
                    <a:cubicBezTo>
                      <a:pt x="1" y="112"/>
                      <a:pt x="1" y="114"/>
                      <a:pt x="2" y="117"/>
                    </a:cubicBezTo>
                    <a:cubicBezTo>
                      <a:pt x="2" y="118"/>
                      <a:pt x="3" y="119"/>
                      <a:pt x="4" y="119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10" y="118"/>
                      <a:pt x="10" y="118"/>
                      <a:pt x="10" y="118"/>
                    </a:cubicBezTo>
                    <a:cubicBezTo>
                      <a:pt x="12" y="123"/>
                      <a:pt x="13" y="128"/>
                      <a:pt x="15" y="133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9" y="136"/>
                      <a:pt x="8" y="137"/>
                      <a:pt x="9" y="139"/>
                    </a:cubicBezTo>
                    <a:cubicBezTo>
                      <a:pt x="10" y="141"/>
                      <a:pt x="11" y="144"/>
                      <a:pt x="13" y="146"/>
                    </a:cubicBezTo>
                    <a:cubicBezTo>
                      <a:pt x="13" y="147"/>
                      <a:pt x="14" y="147"/>
                      <a:pt x="15" y="147"/>
                    </a:cubicBezTo>
                    <a:cubicBezTo>
                      <a:pt x="15" y="147"/>
                      <a:pt x="15" y="147"/>
                      <a:pt x="16" y="147"/>
                    </a:cubicBezTo>
                    <a:cubicBezTo>
                      <a:pt x="21" y="144"/>
                      <a:pt x="21" y="144"/>
                      <a:pt x="21" y="144"/>
                    </a:cubicBezTo>
                    <a:cubicBezTo>
                      <a:pt x="24" y="149"/>
                      <a:pt x="27" y="153"/>
                      <a:pt x="30" y="157"/>
                    </a:cubicBezTo>
                    <a:cubicBezTo>
                      <a:pt x="26" y="161"/>
                      <a:pt x="26" y="161"/>
                      <a:pt x="26" y="161"/>
                    </a:cubicBezTo>
                    <a:cubicBezTo>
                      <a:pt x="25" y="162"/>
                      <a:pt x="25" y="163"/>
                      <a:pt x="26" y="164"/>
                    </a:cubicBezTo>
                    <a:cubicBezTo>
                      <a:pt x="28" y="166"/>
                      <a:pt x="30" y="168"/>
                      <a:pt x="32" y="170"/>
                    </a:cubicBezTo>
                    <a:cubicBezTo>
                      <a:pt x="32" y="171"/>
                      <a:pt x="33" y="171"/>
                      <a:pt x="34" y="171"/>
                    </a:cubicBezTo>
                    <a:cubicBezTo>
                      <a:pt x="34" y="171"/>
                      <a:pt x="35" y="171"/>
                      <a:pt x="35" y="170"/>
                    </a:cubicBezTo>
                    <a:cubicBezTo>
                      <a:pt x="40" y="166"/>
                      <a:pt x="40" y="166"/>
                      <a:pt x="40" y="166"/>
                    </a:cubicBezTo>
                    <a:cubicBezTo>
                      <a:pt x="44" y="169"/>
                      <a:pt x="48" y="172"/>
                      <a:pt x="52" y="175"/>
                    </a:cubicBezTo>
                    <a:cubicBezTo>
                      <a:pt x="49" y="180"/>
                      <a:pt x="49" y="180"/>
                      <a:pt x="49" y="180"/>
                    </a:cubicBezTo>
                    <a:cubicBezTo>
                      <a:pt x="49" y="181"/>
                      <a:pt x="49" y="183"/>
                      <a:pt x="50" y="183"/>
                    </a:cubicBezTo>
                    <a:cubicBezTo>
                      <a:pt x="53" y="185"/>
                      <a:pt x="55" y="186"/>
                      <a:pt x="58" y="187"/>
                    </a:cubicBezTo>
                    <a:cubicBezTo>
                      <a:pt x="58" y="187"/>
                      <a:pt x="58" y="187"/>
                      <a:pt x="59" y="187"/>
                    </a:cubicBezTo>
                    <a:cubicBezTo>
                      <a:pt x="60" y="187"/>
                      <a:pt x="60" y="187"/>
                      <a:pt x="61" y="186"/>
                    </a:cubicBezTo>
                    <a:cubicBezTo>
                      <a:pt x="64" y="181"/>
                      <a:pt x="64" y="181"/>
                      <a:pt x="64" y="181"/>
                    </a:cubicBezTo>
                    <a:cubicBezTo>
                      <a:pt x="68" y="183"/>
                      <a:pt x="73" y="184"/>
                      <a:pt x="78" y="185"/>
                    </a:cubicBezTo>
                    <a:cubicBezTo>
                      <a:pt x="77" y="191"/>
                      <a:pt x="77" y="191"/>
                      <a:pt x="77" y="191"/>
                    </a:cubicBezTo>
                    <a:cubicBezTo>
                      <a:pt x="77" y="193"/>
                      <a:pt x="78" y="194"/>
                      <a:pt x="79" y="194"/>
                    </a:cubicBezTo>
                    <a:cubicBezTo>
                      <a:pt x="82" y="194"/>
                      <a:pt x="85" y="195"/>
                      <a:pt x="88" y="195"/>
                    </a:cubicBezTo>
                    <a:cubicBezTo>
                      <a:pt x="88" y="195"/>
                      <a:pt x="88" y="195"/>
                      <a:pt x="88" y="195"/>
                    </a:cubicBezTo>
                    <a:cubicBezTo>
                      <a:pt x="89" y="195"/>
                      <a:pt x="90" y="195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4" y="187"/>
                      <a:pt x="96" y="188"/>
                      <a:pt x="99" y="188"/>
                    </a:cubicBezTo>
                    <a:cubicBezTo>
                      <a:pt x="101" y="188"/>
                      <a:pt x="104" y="187"/>
                      <a:pt x="106" y="187"/>
                    </a:cubicBezTo>
                    <a:cubicBezTo>
                      <a:pt x="107" y="193"/>
                      <a:pt x="107" y="193"/>
                      <a:pt x="107" y="193"/>
                    </a:cubicBezTo>
                    <a:cubicBezTo>
                      <a:pt x="108" y="195"/>
                      <a:pt x="109" y="195"/>
                      <a:pt x="110" y="195"/>
                    </a:cubicBezTo>
                    <a:cubicBezTo>
                      <a:pt x="110" y="195"/>
                      <a:pt x="110" y="195"/>
                      <a:pt x="110" y="195"/>
                    </a:cubicBezTo>
                    <a:cubicBezTo>
                      <a:pt x="113" y="195"/>
                      <a:pt x="116" y="194"/>
                      <a:pt x="118" y="194"/>
                    </a:cubicBezTo>
                    <a:cubicBezTo>
                      <a:pt x="120" y="194"/>
                      <a:pt x="120" y="193"/>
                      <a:pt x="120" y="191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24" y="184"/>
                      <a:pt x="129" y="183"/>
                      <a:pt x="134" y="181"/>
                    </a:cubicBezTo>
                    <a:cubicBezTo>
                      <a:pt x="137" y="186"/>
                      <a:pt x="137" y="186"/>
                      <a:pt x="137" y="186"/>
                    </a:cubicBezTo>
                    <a:cubicBezTo>
                      <a:pt x="137" y="187"/>
                      <a:pt x="138" y="187"/>
                      <a:pt x="139" y="187"/>
                    </a:cubicBezTo>
                    <a:cubicBezTo>
                      <a:pt x="139" y="187"/>
                      <a:pt x="139" y="187"/>
                      <a:pt x="140" y="187"/>
                    </a:cubicBezTo>
                    <a:cubicBezTo>
                      <a:pt x="142" y="186"/>
                      <a:pt x="145" y="185"/>
                      <a:pt x="147" y="183"/>
                    </a:cubicBezTo>
                    <a:cubicBezTo>
                      <a:pt x="148" y="183"/>
                      <a:pt x="149" y="181"/>
                      <a:pt x="148" y="180"/>
                    </a:cubicBezTo>
                    <a:cubicBezTo>
                      <a:pt x="146" y="175"/>
                      <a:pt x="146" y="175"/>
                      <a:pt x="146" y="175"/>
                    </a:cubicBezTo>
                    <a:cubicBezTo>
                      <a:pt x="150" y="172"/>
                      <a:pt x="154" y="169"/>
                      <a:pt x="158" y="166"/>
                    </a:cubicBezTo>
                    <a:cubicBezTo>
                      <a:pt x="162" y="170"/>
                      <a:pt x="162" y="170"/>
                      <a:pt x="162" y="170"/>
                    </a:cubicBezTo>
                    <a:cubicBezTo>
                      <a:pt x="163" y="171"/>
                      <a:pt x="163" y="171"/>
                      <a:pt x="164" y="171"/>
                    </a:cubicBezTo>
                    <a:cubicBezTo>
                      <a:pt x="165" y="171"/>
                      <a:pt x="165" y="171"/>
                      <a:pt x="166" y="170"/>
                    </a:cubicBezTo>
                    <a:cubicBezTo>
                      <a:pt x="168" y="168"/>
                      <a:pt x="170" y="166"/>
                      <a:pt x="172" y="164"/>
                    </a:cubicBezTo>
                    <a:cubicBezTo>
                      <a:pt x="172" y="163"/>
                      <a:pt x="172" y="162"/>
                      <a:pt x="172" y="161"/>
                    </a:cubicBezTo>
                    <a:cubicBezTo>
                      <a:pt x="167" y="157"/>
                      <a:pt x="167" y="157"/>
                      <a:pt x="167" y="157"/>
                    </a:cubicBezTo>
                    <a:cubicBezTo>
                      <a:pt x="171" y="153"/>
                      <a:pt x="174" y="149"/>
                      <a:pt x="176" y="144"/>
                    </a:cubicBezTo>
                    <a:cubicBezTo>
                      <a:pt x="182" y="147"/>
                      <a:pt x="182" y="147"/>
                      <a:pt x="182" y="147"/>
                    </a:cubicBezTo>
                    <a:cubicBezTo>
                      <a:pt x="182" y="147"/>
                      <a:pt x="183" y="147"/>
                      <a:pt x="183" y="147"/>
                    </a:cubicBezTo>
                    <a:cubicBezTo>
                      <a:pt x="184" y="147"/>
                      <a:pt x="185" y="147"/>
                      <a:pt x="185" y="146"/>
                    </a:cubicBezTo>
                    <a:cubicBezTo>
                      <a:pt x="186" y="144"/>
                      <a:pt x="188" y="141"/>
                      <a:pt x="189" y="139"/>
                    </a:cubicBezTo>
                    <a:cubicBezTo>
                      <a:pt x="189" y="137"/>
                      <a:pt x="189" y="136"/>
                      <a:pt x="188" y="136"/>
                    </a:cubicBezTo>
                    <a:cubicBezTo>
                      <a:pt x="182" y="133"/>
                      <a:pt x="182" y="133"/>
                      <a:pt x="182" y="133"/>
                    </a:cubicBezTo>
                    <a:cubicBezTo>
                      <a:pt x="184" y="128"/>
                      <a:pt x="186" y="123"/>
                      <a:pt x="187" y="118"/>
                    </a:cubicBezTo>
                    <a:cubicBezTo>
                      <a:pt x="193" y="119"/>
                      <a:pt x="193" y="119"/>
                      <a:pt x="193" y="119"/>
                    </a:cubicBezTo>
                    <a:cubicBezTo>
                      <a:pt x="194" y="119"/>
                      <a:pt x="194" y="119"/>
                      <a:pt x="194" y="119"/>
                    </a:cubicBezTo>
                    <a:cubicBezTo>
                      <a:pt x="195" y="119"/>
                      <a:pt x="196" y="118"/>
                      <a:pt x="196" y="117"/>
                    </a:cubicBezTo>
                    <a:cubicBezTo>
                      <a:pt x="196" y="114"/>
                      <a:pt x="197" y="112"/>
                      <a:pt x="197" y="109"/>
                    </a:cubicBezTo>
                    <a:cubicBezTo>
                      <a:pt x="197" y="107"/>
                      <a:pt x="197" y="106"/>
                      <a:pt x="195" y="106"/>
                    </a:cubicBezTo>
                    <a:close/>
                  </a:path>
                </a:pathLst>
              </a:custGeom>
              <a:noFill/>
              <a:ln>
                <a:solidFill>
                  <a:srgbClr val="FF9001"/>
                </a:solidFill>
              </a:ln>
            </p:spPr>
            <p:txBody>
              <a:bodyPr/>
              <a:lstStyle/>
              <a:p>
                <a:endParaRPr lang="zh-CN" altLang="en-US" sz="900">
                  <a:cs typeface="+mn-ea"/>
                  <a:sym typeface="+mn-lt"/>
                </a:endParaRPr>
              </a:p>
            </p:txBody>
          </p:sp>
          <p:sp>
            <p:nvSpPr>
              <p:cNvPr id="25" name="矩形 80"/>
              <p:cNvSpPr>
                <a:spLocks noChangeArrowheads="1"/>
              </p:cNvSpPr>
              <p:nvPr/>
            </p:nvSpPr>
            <p:spPr bwMode="auto">
              <a:xfrm>
                <a:off x="6718055" y="2971555"/>
                <a:ext cx="1290832" cy="741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200" dirty="0" smtClean="0">
                    <a:latin typeface="+mn-lt"/>
                    <a:ea typeface="+mn-ea"/>
                    <a:cs typeface="+mn-ea"/>
                    <a:sym typeface="+mn-lt"/>
                  </a:rPr>
                  <a:t>深度思考</a:t>
                </a:r>
                <a:endParaRPr lang="en-US" altLang="zh-CN" sz="1200" dirty="0" smtClean="0"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latin typeface="+mn-lt"/>
                    <a:ea typeface="+mn-ea"/>
                    <a:cs typeface="+mn-ea"/>
                    <a:sym typeface="+mn-lt"/>
                  </a:rPr>
                  <a:t>打好</a:t>
                </a:r>
                <a:r>
                  <a:rPr lang="zh-CN" altLang="en-US" sz="1200" dirty="0" smtClean="0">
                    <a:latin typeface="+mn-lt"/>
                    <a:ea typeface="+mn-ea"/>
                    <a:cs typeface="+mn-ea"/>
                    <a:sym typeface="+mn-lt"/>
                  </a:rPr>
                  <a:t>基本功</a:t>
                </a:r>
                <a:endParaRPr lang="zh-CN" altLang="en-US" sz="1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矩形 80"/>
              <p:cNvSpPr>
                <a:spLocks noChangeArrowheads="1"/>
              </p:cNvSpPr>
              <p:nvPr/>
            </p:nvSpPr>
            <p:spPr bwMode="auto">
              <a:xfrm>
                <a:off x="3420285" y="2663064"/>
                <a:ext cx="1018732" cy="741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200" dirty="0" smtClean="0">
                    <a:latin typeface="+mn-lt"/>
                    <a:ea typeface="+mn-ea"/>
                    <a:cs typeface="+mn-ea"/>
                    <a:sym typeface="+mn-lt"/>
                  </a:rPr>
                  <a:t>培养解决问题思路</a:t>
                </a:r>
                <a:endParaRPr lang="en-US" altLang="zh-CN" sz="12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9" name="Freeform 5"/>
            <p:cNvSpPr/>
            <p:nvPr/>
          </p:nvSpPr>
          <p:spPr bwMode="auto">
            <a:xfrm>
              <a:off x="720207" y="3153675"/>
              <a:ext cx="2662095" cy="2667172"/>
            </a:xfrm>
            <a:custGeom>
              <a:avLst/>
              <a:gdLst>
                <a:gd name="T0" fmla="*/ 2147483646 w 197"/>
                <a:gd name="T1" fmla="*/ 2147483646 h 195"/>
                <a:gd name="T2" fmla="*/ 2147483646 w 197"/>
                <a:gd name="T3" fmla="*/ 2147483646 h 195"/>
                <a:gd name="T4" fmla="*/ 2147483646 w 197"/>
                <a:gd name="T5" fmla="*/ 2147483646 h 195"/>
                <a:gd name="T6" fmla="*/ 2147483646 w 197"/>
                <a:gd name="T7" fmla="*/ 2147483646 h 195"/>
                <a:gd name="T8" fmla="*/ 2147483646 w 197"/>
                <a:gd name="T9" fmla="*/ 2147483646 h 195"/>
                <a:gd name="T10" fmla="*/ 2147483646 w 197"/>
                <a:gd name="T11" fmla="*/ 2147483646 h 195"/>
                <a:gd name="T12" fmla="*/ 2147483646 w 197"/>
                <a:gd name="T13" fmla="*/ 2147483646 h 195"/>
                <a:gd name="T14" fmla="*/ 2147483646 w 197"/>
                <a:gd name="T15" fmla="*/ 2147483646 h 195"/>
                <a:gd name="T16" fmla="*/ 2147483646 w 197"/>
                <a:gd name="T17" fmla="*/ 2147483646 h 195"/>
                <a:gd name="T18" fmla="*/ 2147483646 w 197"/>
                <a:gd name="T19" fmla="*/ 2147483646 h 195"/>
                <a:gd name="T20" fmla="*/ 2147483646 w 197"/>
                <a:gd name="T21" fmla="*/ 810626815 h 195"/>
                <a:gd name="T22" fmla="*/ 2147483646 w 197"/>
                <a:gd name="T23" fmla="*/ 0 h 195"/>
                <a:gd name="T24" fmla="*/ 2147483646 w 197"/>
                <a:gd name="T25" fmla="*/ 1891457088 h 195"/>
                <a:gd name="T26" fmla="*/ 2147483646 w 197"/>
                <a:gd name="T27" fmla="*/ 0 h 195"/>
                <a:gd name="T28" fmla="*/ 2147483646 w 197"/>
                <a:gd name="T29" fmla="*/ 810626815 h 195"/>
                <a:gd name="T30" fmla="*/ 2147483646 w 197"/>
                <a:gd name="T31" fmla="*/ 2147483646 h 195"/>
                <a:gd name="T32" fmla="*/ 2147483646 w 197"/>
                <a:gd name="T33" fmla="*/ 2147483646 h 195"/>
                <a:gd name="T34" fmla="*/ 2147483646 w 197"/>
                <a:gd name="T35" fmla="*/ 2147483646 h 195"/>
                <a:gd name="T36" fmla="*/ 2147483646 w 197"/>
                <a:gd name="T37" fmla="*/ 2147483646 h 195"/>
                <a:gd name="T38" fmla="*/ 2147483646 w 197"/>
                <a:gd name="T39" fmla="*/ 2147483646 h 195"/>
                <a:gd name="T40" fmla="*/ 2147483646 w 197"/>
                <a:gd name="T41" fmla="*/ 2147483646 h 195"/>
                <a:gd name="T42" fmla="*/ 2147483646 w 197"/>
                <a:gd name="T43" fmla="*/ 2147483646 h 195"/>
                <a:gd name="T44" fmla="*/ 1080952119 w 197"/>
                <a:gd name="T45" fmla="*/ 2147483646 h 195"/>
                <a:gd name="T46" fmla="*/ 0 w 197"/>
                <a:gd name="T47" fmla="*/ 2147483646 h 195"/>
                <a:gd name="T48" fmla="*/ 2147483646 w 197"/>
                <a:gd name="T49" fmla="*/ 2147483646 h 195"/>
                <a:gd name="T50" fmla="*/ 0 w 197"/>
                <a:gd name="T51" fmla="*/ 2147483646 h 195"/>
                <a:gd name="T52" fmla="*/ 1080952119 w 197"/>
                <a:gd name="T53" fmla="*/ 2147483646 h 195"/>
                <a:gd name="T54" fmla="*/ 2147483646 w 197"/>
                <a:gd name="T55" fmla="*/ 2147483646 h 195"/>
                <a:gd name="T56" fmla="*/ 2147483646 w 197"/>
                <a:gd name="T57" fmla="*/ 2147483646 h 195"/>
                <a:gd name="T58" fmla="*/ 2147483646 w 197"/>
                <a:gd name="T59" fmla="*/ 2147483646 h 195"/>
                <a:gd name="T60" fmla="*/ 2147483646 w 197"/>
                <a:gd name="T61" fmla="*/ 2147483646 h 195"/>
                <a:gd name="T62" fmla="*/ 2147483646 w 197"/>
                <a:gd name="T63" fmla="*/ 2147483646 h 195"/>
                <a:gd name="T64" fmla="*/ 2147483646 w 197"/>
                <a:gd name="T65" fmla="*/ 2147483646 h 195"/>
                <a:gd name="T66" fmla="*/ 2147483646 w 197"/>
                <a:gd name="T67" fmla="*/ 2147483646 h 195"/>
                <a:gd name="T68" fmla="*/ 2147483646 w 197"/>
                <a:gd name="T69" fmla="*/ 2147483646 h 195"/>
                <a:gd name="T70" fmla="*/ 2147483646 w 197"/>
                <a:gd name="T71" fmla="*/ 2147483646 h 195"/>
                <a:gd name="T72" fmla="*/ 2147483646 w 197"/>
                <a:gd name="T73" fmla="*/ 2147483646 h 195"/>
                <a:gd name="T74" fmla="*/ 2147483646 w 197"/>
                <a:gd name="T75" fmla="*/ 2147483646 h 195"/>
                <a:gd name="T76" fmla="*/ 2147483646 w 197"/>
                <a:gd name="T77" fmla="*/ 2147483646 h 195"/>
                <a:gd name="T78" fmla="*/ 2147483646 w 197"/>
                <a:gd name="T79" fmla="*/ 2147483646 h 195"/>
                <a:gd name="T80" fmla="*/ 2147483646 w 197"/>
                <a:gd name="T81" fmla="*/ 2147483646 h 195"/>
                <a:gd name="T82" fmla="*/ 2147483646 w 197"/>
                <a:gd name="T83" fmla="*/ 2147483646 h 195"/>
                <a:gd name="T84" fmla="*/ 2147483646 w 197"/>
                <a:gd name="T85" fmla="*/ 2147483646 h 195"/>
                <a:gd name="T86" fmla="*/ 2147483646 w 197"/>
                <a:gd name="T87" fmla="*/ 2147483646 h 195"/>
                <a:gd name="T88" fmla="*/ 2147483646 w 197"/>
                <a:gd name="T89" fmla="*/ 2147483646 h 195"/>
                <a:gd name="T90" fmla="*/ 2147483646 w 197"/>
                <a:gd name="T91" fmla="*/ 2147483646 h 195"/>
                <a:gd name="T92" fmla="*/ 2147483646 w 197"/>
                <a:gd name="T93" fmla="*/ 2147483646 h 195"/>
                <a:gd name="T94" fmla="*/ 2147483646 w 197"/>
                <a:gd name="T95" fmla="*/ 2147483646 h 19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97" h="195">
                  <a:moveTo>
                    <a:pt x="195" y="106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89" y="103"/>
                    <a:pt x="190" y="100"/>
                    <a:pt x="190" y="97"/>
                  </a:cubicBezTo>
                  <a:cubicBezTo>
                    <a:pt x="190" y="95"/>
                    <a:pt x="189" y="92"/>
                    <a:pt x="189" y="90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7" y="88"/>
                    <a:pt x="197" y="87"/>
                    <a:pt x="197" y="86"/>
                  </a:cubicBezTo>
                  <a:cubicBezTo>
                    <a:pt x="197" y="83"/>
                    <a:pt x="196" y="80"/>
                    <a:pt x="196" y="78"/>
                  </a:cubicBezTo>
                  <a:cubicBezTo>
                    <a:pt x="196" y="77"/>
                    <a:pt x="195" y="76"/>
                    <a:pt x="194" y="76"/>
                  </a:cubicBezTo>
                  <a:cubicBezTo>
                    <a:pt x="194" y="76"/>
                    <a:pt x="194" y="76"/>
                    <a:pt x="193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2"/>
                    <a:pt x="184" y="67"/>
                    <a:pt x="182" y="62"/>
                  </a:cubicBezTo>
                  <a:cubicBezTo>
                    <a:pt x="188" y="59"/>
                    <a:pt x="188" y="59"/>
                    <a:pt x="188" y="59"/>
                  </a:cubicBezTo>
                  <a:cubicBezTo>
                    <a:pt x="189" y="59"/>
                    <a:pt x="189" y="57"/>
                    <a:pt x="189" y="56"/>
                  </a:cubicBezTo>
                  <a:cubicBezTo>
                    <a:pt x="188" y="54"/>
                    <a:pt x="186" y="51"/>
                    <a:pt x="185" y="49"/>
                  </a:cubicBezTo>
                  <a:cubicBezTo>
                    <a:pt x="185" y="48"/>
                    <a:pt x="184" y="48"/>
                    <a:pt x="183" y="48"/>
                  </a:cubicBezTo>
                  <a:cubicBezTo>
                    <a:pt x="183" y="48"/>
                    <a:pt x="182" y="48"/>
                    <a:pt x="182" y="48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4" y="46"/>
                    <a:pt x="171" y="42"/>
                    <a:pt x="167" y="38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1"/>
                    <a:pt x="172" y="31"/>
                  </a:cubicBezTo>
                  <a:cubicBezTo>
                    <a:pt x="170" y="28"/>
                    <a:pt x="168" y="26"/>
                    <a:pt x="166" y="25"/>
                  </a:cubicBezTo>
                  <a:cubicBezTo>
                    <a:pt x="165" y="24"/>
                    <a:pt x="165" y="24"/>
                    <a:pt x="164" y="24"/>
                  </a:cubicBezTo>
                  <a:cubicBezTo>
                    <a:pt x="163" y="24"/>
                    <a:pt x="163" y="24"/>
                    <a:pt x="162" y="25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4" y="26"/>
                    <a:pt x="150" y="23"/>
                    <a:pt x="146" y="20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9" y="13"/>
                    <a:pt x="148" y="12"/>
                    <a:pt x="147" y="12"/>
                  </a:cubicBezTo>
                  <a:cubicBezTo>
                    <a:pt x="145" y="10"/>
                    <a:pt x="142" y="9"/>
                    <a:pt x="140" y="8"/>
                  </a:cubicBezTo>
                  <a:cubicBezTo>
                    <a:pt x="139" y="8"/>
                    <a:pt x="139" y="7"/>
                    <a:pt x="139" y="7"/>
                  </a:cubicBezTo>
                  <a:cubicBezTo>
                    <a:pt x="138" y="7"/>
                    <a:pt x="137" y="8"/>
                    <a:pt x="137" y="9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9" y="12"/>
                    <a:pt x="124" y="11"/>
                    <a:pt x="119" y="10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20" y="2"/>
                    <a:pt x="120" y="1"/>
                    <a:pt x="118" y="1"/>
                  </a:cubicBezTo>
                  <a:cubicBezTo>
                    <a:pt x="116" y="0"/>
                    <a:pt x="113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8" y="0"/>
                    <a:pt x="107" y="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4" y="7"/>
                    <a:pt x="101" y="7"/>
                    <a:pt x="99" y="7"/>
                  </a:cubicBezTo>
                  <a:cubicBezTo>
                    <a:pt x="96" y="7"/>
                    <a:pt x="94" y="7"/>
                    <a:pt x="91" y="7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2" y="0"/>
                    <a:pt x="79" y="1"/>
                  </a:cubicBezTo>
                  <a:cubicBezTo>
                    <a:pt x="78" y="1"/>
                    <a:pt x="77" y="2"/>
                    <a:pt x="77" y="3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3" y="11"/>
                    <a:pt x="68" y="12"/>
                    <a:pt x="64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8"/>
                    <a:pt x="60" y="7"/>
                    <a:pt x="59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5" y="9"/>
                    <a:pt x="53" y="10"/>
                    <a:pt x="50" y="12"/>
                  </a:cubicBezTo>
                  <a:cubicBezTo>
                    <a:pt x="49" y="12"/>
                    <a:pt x="49" y="13"/>
                    <a:pt x="49" y="14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8" y="23"/>
                    <a:pt x="44" y="26"/>
                    <a:pt x="40" y="2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4"/>
                    <a:pt x="34" y="24"/>
                    <a:pt x="34" y="24"/>
                  </a:cubicBezTo>
                  <a:cubicBezTo>
                    <a:pt x="33" y="24"/>
                    <a:pt x="32" y="24"/>
                    <a:pt x="32" y="25"/>
                  </a:cubicBezTo>
                  <a:cubicBezTo>
                    <a:pt x="30" y="26"/>
                    <a:pt x="28" y="28"/>
                    <a:pt x="26" y="31"/>
                  </a:cubicBezTo>
                  <a:cubicBezTo>
                    <a:pt x="25" y="31"/>
                    <a:pt x="25" y="33"/>
                    <a:pt x="26" y="34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7" y="42"/>
                    <a:pt x="24" y="46"/>
                    <a:pt x="21" y="50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3" y="48"/>
                    <a:pt x="13" y="49"/>
                  </a:cubicBezTo>
                  <a:cubicBezTo>
                    <a:pt x="11" y="51"/>
                    <a:pt x="10" y="54"/>
                    <a:pt x="9" y="56"/>
                  </a:cubicBezTo>
                  <a:cubicBezTo>
                    <a:pt x="8" y="57"/>
                    <a:pt x="9" y="59"/>
                    <a:pt x="10" y="5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3" y="67"/>
                    <a:pt x="12" y="72"/>
                    <a:pt x="10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76"/>
                    <a:pt x="2" y="77"/>
                    <a:pt x="2" y="78"/>
                  </a:cubicBezTo>
                  <a:cubicBezTo>
                    <a:pt x="1" y="80"/>
                    <a:pt x="1" y="83"/>
                    <a:pt x="0" y="86"/>
                  </a:cubicBezTo>
                  <a:cubicBezTo>
                    <a:pt x="0" y="87"/>
                    <a:pt x="1" y="88"/>
                    <a:pt x="2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2"/>
                    <a:pt x="8" y="95"/>
                    <a:pt x="8" y="97"/>
                  </a:cubicBezTo>
                  <a:cubicBezTo>
                    <a:pt x="8" y="100"/>
                    <a:pt x="8" y="103"/>
                    <a:pt x="8" y="105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6"/>
                    <a:pt x="0" y="107"/>
                    <a:pt x="0" y="109"/>
                  </a:cubicBezTo>
                  <a:cubicBezTo>
                    <a:pt x="1" y="112"/>
                    <a:pt x="1" y="114"/>
                    <a:pt x="2" y="117"/>
                  </a:cubicBezTo>
                  <a:cubicBezTo>
                    <a:pt x="2" y="118"/>
                    <a:pt x="3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12" y="123"/>
                    <a:pt x="13" y="128"/>
                    <a:pt x="15" y="133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9" y="136"/>
                    <a:pt x="8" y="137"/>
                    <a:pt x="9" y="139"/>
                  </a:cubicBezTo>
                  <a:cubicBezTo>
                    <a:pt x="10" y="141"/>
                    <a:pt x="11" y="144"/>
                    <a:pt x="13" y="146"/>
                  </a:cubicBezTo>
                  <a:cubicBezTo>
                    <a:pt x="13" y="147"/>
                    <a:pt x="14" y="147"/>
                    <a:pt x="15" y="147"/>
                  </a:cubicBezTo>
                  <a:cubicBezTo>
                    <a:pt x="15" y="147"/>
                    <a:pt x="15" y="147"/>
                    <a:pt x="16" y="147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4" y="149"/>
                    <a:pt x="27" y="153"/>
                    <a:pt x="30" y="157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5" y="162"/>
                    <a:pt x="25" y="163"/>
                    <a:pt x="26" y="164"/>
                  </a:cubicBezTo>
                  <a:cubicBezTo>
                    <a:pt x="28" y="166"/>
                    <a:pt x="30" y="168"/>
                    <a:pt x="32" y="170"/>
                  </a:cubicBezTo>
                  <a:cubicBezTo>
                    <a:pt x="32" y="171"/>
                    <a:pt x="33" y="171"/>
                    <a:pt x="34" y="171"/>
                  </a:cubicBezTo>
                  <a:cubicBezTo>
                    <a:pt x="34" y="171"/>
                    <a:pt x="35" y="171"/>
                    <a:pt x="35" y="170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44" y="169"/>
                    <a:pt x="48" y="172"/>
                    <a:pt x="52" y="175"/>
                  </a:cubicBezTo>
                  <a:cubicBezTo>
                    <a:pt x="49" y="180"/>
                    <a:pt x="49" y="180"/>
                    <a:pt x="49" y="180"/>
                  </a:cubicBezTo>
                  <a:cubicBezTo>
                    <a:pt x="49" y="181"/>
                    <a:pt x="49" y="183"/>
                    <a:pt x="50" y="183"/>
                  </a:cubicBezTo>
                  <a:cubicBezTo>
                    <a:pt x="53" y="185"/>
                    <a:pt x="55" y="186"/>
                    <a:pt x="58" y="187"/>
                  </a:cubicBezTo>
                  <a:cubicBezTo>
                    <a:pt x="58" y="187"/>
                    <a:pt x="58" y="187"/>
                    <a:pt x="59" y="187"/>
                  </a:cubicBezTo>
                  <a:cubicBezTo>
                    <a:pt x="60" y="187"/>
                    <a:pt x="60" y="187"/>
                    <a:pt x="61" y="186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68" y="183"/>
                    <a:pt x="73" y="184"/>
                    <a:pt x="78" y="185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7" y="193"/>
                    <a:pt x="78" y="194"/>
                    <a:pt x="79" y="194"/>
                  </a:cubicBezTo>
                  <a:cubicBezTo>
                    <a:pt x="82" y="194"/>
                    <a:pt x="85" y="195"/>
                    <a:pt x="88" y="195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89" y="195"/>
                    <a:pt x="90" y="195"/>
                    <a:pt x="90" y="193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94" y="187"/>
                    <a:pt x="96" y="188"/>
                    <a:pt x="99" y="188"/>
                  </a:cubicBezTo>
                  <a:cubicBezTo>
                    <a:pt x="101" y="188"/>
                    <a:pt x="104" y="187"/>
                    <a:pt x="106" y="187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5"/>
                    <a:pt x="109" y="195"/>
                    <a:pt x="110" y="195"/>
                  </a:cubicBezTo>
                  <a:cubicBezTo>
                    <a:pt x="110" y="195"/>
                    <a:pt x="110" y="195"/>
                    <a:pt x="110" y="195"/>
                  </a:cubicBezTo>
                  <a:cubicBezTo>
                    <a:pt x="113" y="195"/>
                    <a:pt x="116" y="194"/>
                    <a:pt x="118" y="194"/>
                  </a:cubicBezTo>
                  <a:cubicBezTo>
                    <a:pt x="120" y="194"/>
                    <a:pt x="120" y="193"/>
                    <a:pt x="120" y="191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24" y="184"/>
                    <a:pt x="129" y="183"/>
                    <a:pt x="134" y="181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87"/>
                    <a:pt x="138" y="187"/>
                    <a:pt x="139" y="187"/>
                  </a:cubicBezTo>
                  <a:cubicBezTo>
                    <a:pt x="139" y="187"/>
                    <a:pt x="139" y="187"/>
                    <a:pt x="140" y="187"/>
                  </a:cubicBezTo>
                  <a:cubicBezTo>
                    <a:pt x="142" y="186"/>
                    <a:pt x="145" y="185"/>
                    <a:pt x="147" y="183"/>
                  </a:cubicBezTo>
                  <a:cubicBezTo>
                    <a:pt x="148" y="183"/>
                    <a:pt x="149" y="181"/>
                    <a:pt x="148" y="180"/>
                  </a:cubicBezTo>
                  <a:cubicBezTo>
                    <a:pt x="146" y="175"/>
                    <a:pt x="146" y="175"/>
                    <a:pt x="146" y="175"/>
                  </a:cubicBezTo>
                  <a:cubicBezTo>
                    <a:pt x="150" y="172"/>
                    <a:pt x="154" y="169"/>
                    <a:pt x="158" y="166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1"/>
                    <a:pt x="163" y="171"/>
                    <a:pt x="164" y="171"/>
                  </a:cubicBezTo>
                  <a:cubicBezTo>
                    <a:pt x="165" y="171"/>
                    <a:pt x="165" y="171"/>
                    <a:pt x="166" y="170"/>
                  </a:cubicBezTo>
                  <a:cubicBezTo>
                    <a:pt x="168" y="168"/>
                    <a:pt x="170" y="166"/>
                    <a:pt x="172" y="164"/>
                  </a:cubicBezTo>
                  <a:cubicBezTo>
                    <a:pt x="172" y="163"/>
                    <a:pt x="172" y="162"/>
                    <a:pt x="172" y="161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71" y="153"/>
                    <a:pt x="174" y="149"/>
                    <a:pt x="176" y="144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7"/>
                    <a:pt x="183" y="147"/>
                    <a:pt x="183" y="147"/>
                  </a:cubicBezTo>
                  <a:cubicBezTo>
                    <a:pt x="184" y="147"/>
                    <a:pt x="185" y="147"/>
                    <a:pt x="185" y="146"/>
                  </a:cubicBezTo>
                  <a:cubicBezTo>
                    <a:pt x="186" y="144"/>
                    <a:pt x="188" y="141"/>
                    <a:pt x="189" y="139"/>
                  </a:cubicBezTo>
                  <a:cubicBezTo>
                    <a:pt x="189" y="137"/>
                    <a:pt x="189" y="136"/>
                    <a:pt x="188" y="136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4" y="128"/>
                    <a:pt x="186" y="123"/>
                    <a:pt x="187" y="118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9"/>
                    <a:pt x="196" y="118"/>
                    <a:pt x="196" y="117"/>
                  </a:cubicBezTo>
                  <a:cubicBezTo>
                    <a:pt x="196" y="114"/>
                    <a:pt x="197" y="112"/>
                    <a:pt x="197" y="109"/>
                  </a:cubicBezTo>
                  <a:cubicBezTo>
                    <a:pt x="197" y="107"/>
                    <a:pt x="197" y="106"/>
                    <a:pt x="195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zh-CN" altLang="en-US" sz="900"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83" y="5158217"/>
            <a:ext cx="684175" cy="58805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40784" y="2493096"/>
            <a:ext cx="638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“</a:t>
            </a:r>
            <a:r>
              <a:rPr lang="zh-CN" altLang="en-US" dirty="0" smtClean="0"/>
              <a:t>一个人之所以厉害，只因为他能解决别人不能解决的问题</a:t>
            </a:r>
            <a:r>
              <a:rPr lang="en-US" altLang="zh-CN" dirty="0" smtClean="0"/>
              <a:t>”</a:t>
            </a:r>
            <a:endParaRPr lang="zh-CN" altLang="en-US" dirty="0"/>
          </a:p>
          <a:p>
            <a:r>
              <a:rPr lang="en-US" altLang="zh-CN" dirty="0" smtClean="0"/>
              <a:t>                                                                                                             </a:t>
            </a:r>
            <a:endParaRPr lang="zh-CN" altLang="en-US" dirty="0"/>
          </a:p>
        </p:txBody>
      </p:sp>
      <p:pic>
        <p:nvPicPr>
          <p:cNvPr id="2052" name="Picture 4" descr="https://www.lookfar.com/wp-content/uploads/2017/06/ImportantSoftwareMainten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72" y="2435091"/>
            <a:ext cx="3680417" cy="33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233073" y="1413872"/>
            <a:ext cx="6943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Software maintenance costs will typically form 75% of TCO.</a:t>
            </a:r>
            <a:endParaRPr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65" y="4612157"/>
            <a:ext cx="556595" cy="556595"/>
          </a:xfrm>
          <a:prstGeom prst="rect">
            <a:avLst/>
          </a:prstGeom>
        </p:spPr>
      </p:pic>
      <p:sp>
        <p:nvSpPr>
          <p:cNvPr id="37" name="矩形 80"/>
          <p:cNvSpPr>
            <a:spLocks noChangeArrowheads="1"/>
          </p:cNvSpPr>
          <p:nvPr/>
        </p:nvSpPr>
        <p:spPr bwMode="auto">
          <a:xfrm>
            <a:off x="6341586" y="5283489"/>
            <a:ext cx="1670134" cy="33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+mn-lt"/>
                <a:ea typeface="+mn-ea"/>
                <a:cs typeface="+mn-ea"/>
                <a:sym typeface="+mn-lt"/>
              </a:rPr>
              <a:t>善用工具</a:t>
            </a:r>
            <a:endParaRPr lang="zh-CN" altLang="en-US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23" y="5808367"/>
            <a:ext cx="741826" cy="46461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407" y="5537332"/>
            <a:ext cx="434807" cy="43480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931" y="4940738"/>
            <a:ext cx="631345" cy="35355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"/>
          <p:cNvSpPr/>
          <p:nvPr/>
        </p:nvSpPr>
        <p:spPr>
          <a:xfrm>
            <a:off x="-8467" y="-1"/>
            <a:ext cx="12208934" cy="6858001"/>
          </a:xfrm>
          <a:prstGeom prst="rect">
            <a:avLst/>
          </a:prstGeom>
          <a:solidFill>
            <a:srgbClr val="2864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9" name="01"/>
          <p:cNvSpPr txBox="1"/>
          <p:nvPr/>
        </p:nvSpPr>
        <p:spPr>
          <a:xfrm>
            <a:off x="843491" y="346506"/>
            <a:ext cx="2122489" cy="10090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algn="just" defTabSz="914400">
              <a:lnSpc>
                <a:spcPct val="80000"/>
              </a:lnSpc>
              <a:spcBef>
                <a:spcPts val="100"/>
              </a:spcBef>
              <a:defRPr sz="8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  <a:r>
              <a:rPr lang="en-US"/>
              <a:t>3</a:t>
            </a:r>
            <a:endParaRPr lang="en-US"/>
          </a:p>
        </p:txBody>
      </p:sp>
      <p:sp>
        <p:nvSpPr>
          <p:cNvPr id="70" name="关系图"/>
          <p:cNvSpPr txBox="1"/>
          <p:nvPr/>
        </p:nvSpPr>
        <p:spPr>
          <a:xfrm>
            <a:off x="843280" y="2493645"/>
            <a:ext cx="7119620" cy="6667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indent="12700">
              <a:lnSpc>
                <a:spcPts val="5200"/>
              </a:lnSpc>
              <a:spcBef>
                <a:spcPts val="600"/>
              </a:spcBef>
              <a:defRPr sz="46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 lang="zh-CN" altLang="en-US" dirty="0" smtClean="0">
                <a:sym typeface="+mn-ea"/>
              </a:rPr>
              <a:t>技术成长核心关注点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内功修炼：计算机三大核心技术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28439" y="1570829"/>
            <a:ext cx="1207800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硬件</a:t>
            </a:r>
            <a:r>
              <a:rPr lang="en-US" altLang="zh-CN" dirty="0" smtClean="0"/>
              <a:t>I/O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50515" y="1562240"/>
            <a:ext cx="1207800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编译器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60873" y="1562240"/>
            <a:ext cx="1207800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操作系统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3" y="2253673"/>
            <a:ext cx="2499715" cy="35679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7110" y="6135155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CPU</a:t>
            </a:r>
            <a:r>
              <a:rPr lang="zh-CN" altLang="en-US" dirty="0" smtClean="0"/>
              <a:t>架构原理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45" y="2272145"/>
            <a:ext cx="3302170" cy="350538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124458" y="613274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编译、链接、运行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24" y="2493360"/>
            <a:ext cx="2184421" cy="3144536"/>
          </a:xfrm>
          <a:prstGeom prst="rect">
            <a:avLst/>
          </a:prstGeom>
        </p:spPr>
      </p:pic>
      <p:pic>
        <p:nvPicPr>
          <p:cNvPr id="3074" name="Picture 2" descr="https://pic3.zhimg.com/80/v2-72296f3d9c97b3adeff498937367c41a_1440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317" y="2507345"/>
            <a:ext cx="2312492" cy="311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7080849" y="6132669"/>
            <a:ext cx="508344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Linux</a:t>
            </a:r>
            <a:r>
              <a:rPr lang="zh-CN" altLang="en-US" dirty="0" smtClean="0"/>
              <a:t>内核工作原理：进程调度、虚拟内存管理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外功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修炼：培养良好的编码规范与习惯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39895" y="38399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顾名思义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239895" y="295320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驼峰命名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239895" y="56133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活用缩写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43710" y="1083992"/>
            <a:ext cx="2027199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规范的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命名习惯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39895" y="47266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特殊</a:t>
            </a:r>
            <a:r>
              <a:rPr lang="zh-CN" altLang="en-US" dirty="0" smtClean="0"/>
              <a:t>字符</a:t>
            </a:r>
            <a:endParaRPr lang="zh-CN" altLang="en-US" dirty="0"/>
          </a:p>
        </p:txBody>
      </p:sp>
      <p:sp>
        <p:nvSpPr>
          <p:cNvPr id="23" name="Shape 1110"/>
          <p:cNvSpPr/>
          <p:nvPr/>
        </p:nvSpPr>
        <p:spPr>
          <a:xfrm>
            <a:off x="4629348" y="1427845"/>
            <a:ext cx="1022774" cy="101620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 altLang="en-US" sz="2000" dirty="0" smtClean="0"/>
              <a:t>  </a:t>
            </a:r>
            <a:endParaRPr sz="2000" dirty="0">
              <a:solidFill>
                <a:srgbClr val="FF0000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626891" y="1427844"/>
            <a:ext cx="1022774" cy="1016203"/>
            <a:chOff x="3913525" y="1468842"/>
            <a:chExt cx="1110551" cy="1110551"/>
          </a:xfrm>
          <a:solidFill>
            <a:srgbClr val="00B050"/>
          </a:solidFill>
        </p:grpSpPr>
        <p:sp>
          <p:nvSpPr>
            <p:cNvPr id="25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grpFill/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26" name="Shape 1117"/>
            <p:cNvSpPr/>
            <p:nvPr/>
          </p:nvSpPr>
          <p:spPr>
            <a:xfrm>
              <a:off x="4163008" y="1833891"/>
              <a:ext cx="607110" cy="386802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2000" dirty="0"/>
                <a:t>正确</a:t>
              </a:r>
              <a:endParaRPr sz="2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4093011" y="2925242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getcustomername</a:t>
            </a:r>
            <a:endParaRPr lang="zh-CN" altLang="en-US" dirty="0"/>
          </a:p>
        </p:txBody>
      </p:sp>
      <p:sp>
        <p:nvSpPr>
          <p:cNvPr id="28" name="Shape 1117"/>
          <p:cNvSpPr/>
          <p:nvPr/>
        </p:nvSpPr>
        <p:spPr>
          <a:xfrm>
            <a:off x="4861172" y="1761880"/>
            <a:ext cx="559125" cy="353941"/>
          </a:xfrm>
          <a:prstGeom prst="rect">
            <a:avLst/>
          </a:prstGeom>
          <a:ln w="12700">
            <a:miter lim="400000"/>
          </a:ln>
        </p:spPr>
        <p:txBody>
          <a:bodyPr wrap="non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2000" dirty="0"/>
              <a:t>错误</a:t>
            </a:r>
            <a:endParaRPr sz="2000" dirty="0"/>
          </a:p>
        </p:txBody>
      </p:sp>
      <p:sp>
        <p:nvSpPr>
          <p:cNvPr id="29" name="矩形 28"/>
          <p:cNvSpPr/>
          <p:nvPr/>
        </p:nvSpPr>
        <p:spPr>
          <a:xfrm>
            <a:off x="7121555" y="2803105"/>
            <a:ext cx="223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get</a:t>
            </a:r>
            <a:r>
              <a:rPr kumimoji="1" lang="en-US" altLang="zh-CN" dirty="0" smtClean="0">
                <a:solidFill>
                  <a:srgbClr val="FF0000"/>
                </a:solidFill>
              </a:rPr>
              <a:t>CustomerName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 smtClean="0"/>
              <a:t>Get</a:t>
            </a:r>
            <a:r>
              <a:rPr kumimoji="1" lang="en-US" altLang="zh-CN" dirty="0" smtClean="0">
                <a:solidFill>
                  <a:srgbClr val="FF0000"/>
                </a:solidFill>
              </a:rPr>
              <a:t>CustomerName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111482" y="3831185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convert2Container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6907589" y="3838561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convert</a:t>
            </a:r>
            <a:r>
              <a:rPr kumimoji="1" lang="en-US" altLang="zh-CN" dirty="0" smtClean="0">
                <a:solidFill>
                  <a:srgbClr val="FF0000"/>
                </a:solidFill>
              </a:rPr>
              <a:t>Template</a:t>
            </a:r>
            <a:r>
              <a:rPr kumimoji="1" lang="en-US" altLang="zh-CN" dirty="0" smtClean="0"/>
              <a:t>2Container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324009" y="4604577"/>
            <a:ext cx="1595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getPolicyUrl</a:t>
            </a:r>
            <a:endParaRPr lang="en-US" altLang="zh-CN" dirty="0"/>
          </a:p>
          <a:p>
            <a:r>
              <a:rPr kumimoji="1" lang="en-US" altLang="zh-CN" dirty="0" smtClean="0"/>
              <a:t>getMysqlAddr</a:t>
            </a:r>
            <a:endParaRPr kumimoji="1" lang="en-US" altLang="zh-CN" dirty="0" smtClean="0"/>
          </a:p>
        </p:txBody>
      </p:sp>
      <p:sp>
        <p:nvSpPr>
          <p:cNvPr id="37" name="矩形 36"/>
          <p:cNvSpPr/>
          <p:nvPr/>
        </p:nvSpPr>
        <p:spPr>
          <a:xfrm>
            <a:off x="7323314" y="4602717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getPolicy</a:t>
            </a:r>
            <a:r>
              <a:rPr kumimoji="1" lang="en-US" altLang="zh-CN" dirty="0" smtClean="0">
                <a:solidFill>
                  <a:srgbClr val="FF0000"/>
                </a:solidFill>
              </a:rPr>
              <a:t>URL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 smtClean="0"/>
              <a:t>get</a:t>
            </a:r>
            <a:r>
              <a:rPr kumimoji="1" lang="en-US" altLang="zh-CN" dirty="0" smtClean="0">
                <a:solidFill>
                  <a:srgbClr val="FF0000"/>
                </a:solidFill>
              </a:rPr>
              <a:t>MySQL</a:t>
            </a:r>
            <a:r>
              <a:rPr kumimoji="1" lang="en-US" altLang="zh-CN" dirty="0" smtClean="0"/>
              <a:t>Addr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668137" y="5642497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DeviceManagementController</a:t>
            </a:r>
            <a:endParaRPr lang="en-US" altLang="zh-CN" dirty="0"/>
          </a:p>
        </p:txBody>
      </p:sp>
      <p:sp>
        <p:nvSpPr>
          <p:cNvPr id="40" name="矩形 39"/>
          <p:cNvSpPr/>
          <p:nvPr/>
        </p:nvSpPr>
        <p:spPr>
          <a:xfrm>
            <a:off x="7761221" y="5651733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dmc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外功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修炼：培养良好的编码规范与习惯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3709" y="1083992"/>
            <a:ext cx="2101091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</a:t>
            </a:r>
            <a:r>
              <a:rPr lang="zh-CN" altLang="en-US" sz="1600" b="1" kern="0" noProof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结构清晰、可扩</a:t>
            </a:r>
            <a:endParaRPr lang="en-US" altLang="zh-CN" sz="1600" b="1" kern="0" noProof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noProof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 展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的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代码组织习惯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59199" y="1070123"/>
            <a:ext cx="5597236" cy="567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[root@devlop </a:t>
            </a:r>
            <a:r>
              <a:rPr lang="en-US" altLang="zh-CN" sz="1100" dirty="0"/>
              <a:t>xxx</a:t>
            </a:r>
            <a:r>
              <a:rPr lang="zh-CN" altLang="en-US" sz="1100" dirty="0"/>
              <a:t>]# tree -L 4</a:t>
            </a:r>
            <a:endParaRPr lang="zh-CN" altLang="en-US" sz="1100" dirty="0"/>
          </a:p>
          <a:p>
            <a:r>
              <a:rPr lang="zh-CN" altLang="en-US" sz="1100" dirty="0"/>
              <a:t>.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artifacts                                       资源实例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build                                            编译构建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CHANGELOG                           项目版本发布修订</a:t>
            </a:r>
            <a:endParaRPr lang="zh-CN" altLang="en-US" sz="1100" dirty="0"/>
          </a:p>
          <a:p>
            <a:r>
              <a:rPr lang="zh-CN" altLang="en-US" sz="1100" dirty="0">
                <a:solidFill>
                  <a:srgbClr val="FF0000"/>
                </a:solidFill>
              </a:rPr>
              <a:t>├── </a:t>
            </a:r>
            <a:r>
              <a:rPr lang="zh-CN" altLang="en-US" sz="1100" dirty="0" smtClean="0">
                <a:solidFill>
                  <a:srgbClr val="FF0000"/>
                </a:solidFill>
              </a:rPr>
              <a:t>cmd                                          项目各功能启动总入口</a:t>
            </a:r>
            <a:r>
              <a:rPr lang="en-US" altLang="zh-CN" sz="1100" dirty="0" smtClean="0">
                <a:solidFill>
                  <a:srgbClr val="FF0000"/>
                </a:solidFill>
              </a:rPr>
              <a:t>(</a:t>
            </a:r>
            <a:r>
              <a:rPr lang="zh-CN" altLang="en-US" sz="1100" dirty="0" smtClean="0">
                <a:solidFill>
                  <a:srgbClr val="FF0000"/>
                </a:solidFill>
              </a:rPr>
              <a:t>可扩展添加其它功能模块</a:t>
            </a:r>
            <a:r>
              <a:rPr lang="en-US" altLang="zh-CN" sz="1100" dirty="0" smtClean="0">
                <a:solidFill>
                  <a:srgbClr val="FF0000"/>
                </a:solidFill>
              </a:rPr>
              <a:t>)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>
                <a:solidFill>
                  <a:srgbClr val="FF0000"/>
                </a:solidFill>
              </a:rPr>
              <a:t>│   └── device-</a:t>
            </a:r>
            <a:r>
              <a:rPr lang="en-US" altLang="zh-CN" sz="1100" dirty="0">
                <a:solidFill>
                  <a:srgbClr val="FF0000"/>
                </a:solidFill>
              </a:rPr>
              <a:t>tunnel</a:t>
            </a:r>
            <a:r>
              <a:rPr lang="en-US" altLang="zh-CN" sz="1100" dirty="0" smtClean="0">
                <a:solidFill>
                  <a:srgbClr val="FF0000"/>
                </a:solidFill>
              </a:rPr>
              <a:t>      </a:t>
            </a:r>
            <a:r>
              <a:rPr lang="zh-CN" altLang="en-US" sz="1100" dirty="0" smtClean="0">
                <a:solidFill>
                  <a:srgbClr val="FF0000"/>
                </a:solidFill>
              </a:rPr>
              <a:t>          </a:t>
            </a:r>
            <a:r>
              <a:rPr lang="en-US" altLang="zh-CN" sz="1100" dirty="0" smtClean="0">
                <a:solidFill>
                  <a:srgbClr val="FF0000"/>
                </a:solidFill>
              </a:rPr>
              <a:t>     </a:t>
            </a:r>
            <a:r>
              <a:rPr lang="zh-CN" altLang="en-US" sz="1100" dirty="0" smtClean="0">
                <a:solidFill>
                  <a:srgbClr val="FF0000"/>
                </a:solidFill>
              </a:rPr>
              <a:t>设备通道功能启动入口</a:t>
            </a:r>
            <a:endParaRPr lang="zh-CN" altLang="en-US" sz="1100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/>
              <a:t>├── </a:t>
            </a:r>
            <a:r>
              <a:rPr lang="zh-CN" altLang="en-US" sz="1100" dirty="0"/>
              <a:t>CONTRIBUTING.</a:t>
            </a:r>
            <a:r>
              <a:rPr lang="zh-CN" altLang="en-US" sz="1100" dirty="0" smtClean="0"/>
              <a:t>md              项目贡献人员名单</a:t>
            </a:r>
            <a:endParaRPr lang="zh-CN" altLang="en-US" sz="1100" dirty="0"/>
          </a:p>
          <a:p>
            <a:r>
              <a:rPr lang="zh-CN" altLang="en-US" sz="1100" dirty="0"/>
              <a:t>├── GOVERNANCE.</a:t>
            </a:r>
            <a:r>
              <a:rPr lang="zh-CN" altLang="en-US" sz="1100" dirty="0" smtClean="0"/>
              <a:t>md                项目管理方法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deployment                             项目部署文件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docs                                         项目相关文档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examples                                 项目生产使用例子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hack                                         项目执行过程需要的一些脚本以及工具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LICENSE                                 </a:t>
            </a:r>
            <a:r>
              <a:rPr lang="en-US" altLang="zh-CN" sz="1100" dirty="0" smtClean="0"/>
              <a:t>  </a:t>
            </a:r>
            <a:r>
              <a:rPr lang="zh-CN" altLang="en-US" sz="1100" dirty="0" smtClean="0"/>
              <a:t>项目证书</a:t>
            </a:r>
            <a:endParaRPr lang="zh-CN" altLang="en-US" sz="1100" dirty="0"/>
          </a:p>
          <a:p>
            <a:r>
              <a:rPr lang="zh-CN" altLang="en-US" sz="1100" dirty="0"/>
              <a:t>├── MAINTAINERS.</a:t>
            </a:r>
            <a:r>
              <a:rPr lang="zh-CN" altLang="en-US" sz="1100" dirty="0" smtClean="0"/>
              <a:t>md                  项目维护人员名单</a:t>
            </a:r>
            <a:endParaRPr lang="zh-CN" altLang="en-US" sz="1100" dirty="0"/>
          </a:p>
          <a:p>
            <a:r>
              <a:rPr lang="zh-CN" altLang="en-US" sz="1100" dirty="0"/>
              <a:t>├── </a:t>
            </a:r>
            <a:r>
              <a:rPr lang="zh-CN" altLang="en-US" sz="1100" dirty="0" smtClean="0"/>
              <a:t>Makefile                                    项目</a:t>
            </a:r>
            <a:r>
              <a:rPr lang="en-US" altLang="zh-CN" sz="1100" dirty="0" smtClean="0"/>
              <a:t>Makefile</a:t>
            </a:r>
            <a:endParaRPr lang="zh-CN" altLang="en-US" sz="1100" dirty="0"/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├── pkg                                            项目功能实现</a:t>
            </a:r>
            <a:r>
              <a:rPr lang="zh-CN" altLang="en-US" sz="1100" dirty="0">
                <a:solidFill>
                  <a:srgbClr val="FF0000"/>
                </a:solidFill>
              </a:rPr>
              <a:t>总</a:t>
            </a:r>
            <a:r>
              <a:rPr lang="zh-CN" altLang="en-US" sz="1100" dirty="0" smtClean="0">
                <a:solidFill>
                  <a:srgbClr val="FF0000"/>
                </a:solidFill>
              </a:rPr>
              <a:t>入口</a:t>
            </a:r>
            <a:r>
              <a:rPr lang="en-US" altLang="zh-CN" sz="1100" dirty="0" smtClean="0">
                <a:solidFill>
                  <a:srgbClr val="FF0000"/>
                </a:solidFill>
              </a:rPr>
              <a:t>(</a:t>
            </a:r>
            <a:r>
              <a:rPr lang="zh-CN" altLang="en-US" sz="1100" dirty="0" smtClean="0">
                <a:solidFill>
                  <a:srgbClr val="FF0000"/>
                </a:solidFill>
              </a:rPr>
              <a:t>可扩展添加其它功能模块</a:t>
            </a:r>
            <a:r>
              <a:rPr lang="en-US" altLang="zh-CN" sz="1100" dirty="0" smtClean="0">
                <a:solidFill>
                  <a:srgbClr val="FF0000"/>
                </a:solidFill>
              </a:rPr>
              <a:t>)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>
                <a:solidFill>
                  <a:srgbClr val="FF0000"/>
                </a:solidFill>
              </a:rPr>
              <a:t>│   ├── device-</a:t>
            </a:r>
            <a:r>
              <a:rPr lang="en-US" altLang="zh-CN" sz="1100" dirty="0">
                <a:solidFill>
                  <a:srgbClr val="FF0000"/>
                </a:solidFill>
              </a:rPr>
              <a:t>tunnel</a:t>
            </a:r>
            <a:r>
              <a:rPr lang="zh-CN" altLang="en-US" sz="1100" dirty="0" smtClean="0">
                <a:solidFill>
                  <a:srgbClr val="FF0000"/>
                </a:solidFill>
              </a:rPr>
              <a:t>            </a:t>
            </a:r>
            <a:r>
              <a:rPr lang="en-US" altLang="zh-CN" sz="1100" dirty="0" smtClean="0">
                <a:solidFill>
                  <a:srgbClr val="FF0000"/>
                </a:solidFill>
              </a:rPr>
              <a:t>        </a:t>
            </a:r>
            <a:r>
              <a:rPr lang="zh-CN" altLang="en-US" sz="1100" dirty="0" smtClean="0">
                <a:solidFill>
                  <a:srgbClr val="FF0000"/>
                </a:solidFill>
              </a:rPr>
              <a:t>设备通道功能实现模块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│   │   ├── config                              配置模块</a:t>
            </a:r>
            <a:endParaRPr lang="zh-CN" altLang="en-US" sz="1100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│   │   ├── </a:t>
            </a:r>
            <a:r>
              <a:rPr lang="en-US" altLang="zh-CN" sz="1100" dirty="0" smtClean="0">
                <a:solidFill>
                  <a:srgbClr val="FF0000"/>
                </a:solidFill>
              </a:rPr>
              <a:t>tunnel</a:t>
            </a:r>
            <a:r>
              <a:rPr lang="zh-CN" altLang="en-US" sz="1100" dirty="0" smtClean="0">
                <a:solidFill>
                  <a:srgbClr val="FF0000"/>
                </a:solidFill>
              </a:rPr>
              <a:t> </a:t>
            </a:r>
            <a:r>
              <a:rPr lang="en-US" altLang="zh-CN" sz="1100" dirty="0" smtClean="0">
                <a:solidFill>
                  <a:srgbClr val="FF0000"/>
                </a:solidFill>
              </a:rPr>
              <a:t>               </a:t>
            </a:r>
            <a:r>
              <a:rPr lang="zh-CN" altLang="en-US" sz="1100" dirty="0" smtClean="0">
                <a:solidFill>
                  <a:srgbClr val="FF0000"/>
                </a:solidFill>
              </a:rPr>
              <a:t>             主体实现逻辑</a:t>
            </a:r>
            <a:endParaRPr lang="zh-CN" altLang="en-US" sz="1100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│</a:t>
            </a:r>
            <a:r>
              <a:rPr lang="zh-CN" altLang="en-US" sz="1100" dirty="0">
                <a:solidFill>
                  <a:srgbClr val="FF0000"/>
                </a:solidFill>
              </a:rPr>
              <a:t>   │   ├── </a:t>
            </a:r>
            <a:r>
              <a:rPr lang="zh-CN" altLang="en-US" sz="1100" dirty="0" smtClean="0">
                <a:solidFill>
                  <a:srgbClr val="FF0000"/>
                </a:solidFill>
              </a:rPr>
              <a:t>rest                                  </a:t>
            </a:r>
            <a:r>
              <a:rPr lang="en-US" altLang="zh-CN" sz="1100" dirty="0" smtClean="0">
                <a:solidFill>
                  <a:srgbClr val="FF0000"/>
                </a:solidFill>
              </a:rPr>
              <a:t>restful API</a:t>
            </a:r>
            <a:r>
              <a:rPr lang="zh-CN" altLang="en-US" sz="1100" dirty="0" smtClean="0">
                <a:solidFill>
                  <a:srgbClr val="FF0000"/>
                </a:solidFill>
              </a:rPr>
              <a:t>逻辑</a:t>
            </a:r>
            <a:r>
              <a:rPr lang="en-US" altLang="zh-CN" sz="1100" dirty="0" smtClean="0">
                <a:solidFill>
                  <a:srgbClr val="FF0000"/>
                </a:solidFill>
              </a:rPr>
              <a:t>(MVC</a:t>
            </a:r>
            <a:r>
              <a:rPr lang="zh-CN" altLang="en-US" sz="1100" dirty="0" smtClean="0">
                <a:solidFill>
                  <a:srgbClr val="FF0000"/>
                </a:solidFill>
              </a:rPr>
              <a:t>框架设计</a:t>
            </a:r>
            <a:r>
              <a:rPr lang="en-US" altLang="zh-CN" sz="1100" dirty="0" smtClean="0">
                <a:solidFill>
                  <a:srgbClr val="FF0000"/>
                </a:solidFill>
              </a:rPr>
              <a:t>)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/>
              <a:t>│   │   │   ├── </a:t>
            </a:r>
            <a:r>
              <a:rPr lang="zh-CN" altLang="en-US" sz="1100" dirty="0" smtClean="0"/>
              <a:t>controller                    </a:t>
            </a:r>
            <a:endParaRPr lang="zh-CN" altLang="en-US" sz="1100" dirty="0"/>
          </a:p>
          <a:p>
            <a:r>
              <a:rPr lang="zh-CN" altLang="en-US" sz="1100" dirty="0"/>
              <a:t>│   │   │   ├── docs</a:t>
            </a:r>
            <a:endParaRPr lang="zh-CN" altLang="en-US" sz="1100" dirty="0"/>
          </a:p>
          <a:p>
            <a:r>
              <a:rPr lang="zh-CN" altLang="en-US" sz="1100" dirty="0"/>
              <a:t>│   │   │   ├── middleware</a:t>
            </a:r>
            <a:endParaRPr lang="zh-CN" altLang="en-US" sz="1100" dirty="0"/>
          </a:p>
          <a:p>
            <a:r>
              <a:rPr lang="zh-CN" altLang="en-US" sz="1100" dirty="0"/>
              <a:t>│   │   │   ├── models</a:t>
            </a:r>
            <a:endParaRPr lang="zh-CN" altLang="en-US" sz="1100" dirty="0"/>
          </a:p>
          <a:p>
            <a:r>
              <a:rPr lang="zh-CN" altLang="en-US" sz="1100" dirty="0"/>
              <a:t>│   │   │   ├── route</a:t>
            </a:r>
            <a:endParaRPr lang="zh-CN" altLang="en-US" sz="1100" dirty="0"/>
          </a:p>
          <a:p>
            <a:r>
              <a:rPr lang="zh-CN" altLang="en-US" sz="1100" dirty="0"/>
              <a:t>│   │   │   └── service</a:t>
            </a:r>
            <a:endParaRPr lang="zh-CN" altLang="en-US" sz="1100" dirty="0"/>
          </a:p>
          <a:p>
            <a:r>
              <a:rPr lang="zh-CN" altLang="en-US" sz="1100" dirty="0">
                <a:solidFill>
                  <a:srgbClr val="FF0000"/>
                </a:solidFill>
              </a:rPr>
              <a:t>│   │   ├── </a:t>
            </a:r>
            <a:r>
              <a:rPr lang="zh-CN" altLang="en-US" sz="1100" dirty="0" smtClean="0">
                <a:solidFill>
                  <a:srgbClr val="FF0000"/>
                </a:solidFill>
              </a:rPr>
              <a:t>storage                           后端存储</a:t>
            </a:r>
            <a:r>
              <a:rPr lang="en-US" altLang="zh-CN" sz="1100" dirty="0" smtClean="0">
                <a:solidFill>
                  <a:srgbClr val="FF0000"/>
                </a:solidFill>
              </a:rPr>
              <a:t>(</a:t>
            </a:r>
            <a:r>
              <a:rPr lang="zh-CN" altLang="en-US" sz="1100" dirty="0" smtClean="0">
                <a:solidFill>
                  <a:srgbClr val="FF0000"/>
                </a:solidFill>
              </a:rPr>
              <a:t>可扩展添加其它存储模块</a:t>
            </a:r>
            <a:r>
              <a:rPr lang="en-US" altLang="zh-CN" sz="1100" dirty="0" smtClean="0">
                <a:solidFill>
                  <a:srgbClr val="FF0000"/>
                </a:solidFill>
              </a:rPr>
              <a:t>)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/>
              <a:t>│   │   │   ├── orm</a:t>
            </a:r>
            <a:endParaRPr lang="zh-CN" altLang="en-US" sz="1100" dirty="0"/>
          </a:p>
          <a:p>
            <a:r>
              <a:rPr lang="zh-CN" altLang="en-US" sz="1100" dirty="0"/>
              <a:t>│   │   │   └── storage.go</a:t>
            </a:r>
            <a:endParaRPr lang="zh-CN" altLang="en-US" sz="1100" dirty="0"/>
          </a:p>
          <a:p>
            <a:r>
              <a:rPr lang="zh-CN" altLang="en-US" sz="1100" dirty="0">
                <a:solidFill>
                  <a:srgbClr val="FF0000"/>
                </a:solidFill>
              </a:rPr>
              <a:t>│   │   └── </a:t>
            </a:r>
            <a:r>
              <a:rPr lang="zh-CN" altLang="en-US" sz="1100" dirty="0" smtClean="0">
                <a:solidFill>
                  <a:srgbClr val="FF0000"/>
                </a:solidFill>
              </a:rPr>
              <a:t>util                                   设备通道公用库函数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>
                <a:solidFill>
                  <a:srgbClr val="FF0000"/>
                </a:solidFill>
              </a:rPr>
              <a:t>│   ├── </a:t>
            </a:r>
            <a:r>
              <a:rPr lang="zh-CN" altLang="en-US" sz="1100" dirty="0" smtClean="0">
                <a:solidFill>
                  <a:srgbClr val="FF0000"/>
                </a:solidFill>
              </a:rPr>
              <a:t>util                                       所有功能模块公用库函数</a:t>
            </a:r>
            <a:endParaRPr lang="zh-CN" altLang="en-US" sz="1100" dirty="0">
              <a:solidFill>
                <a:srgbClr val="FF0000"/>
              </a:solidFill>
            </a:endParaRPr>
          </a:p>
          <a:p>
            <a:r>
              <a:rPr lang="zh-CN" altLang="en-US" sz="1100" dirty="0"/>
              <a:t>...</a:t>
            </a:r>
            <a:endParaRPr lang="zh-CN" altLang="en-US" sz="11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外功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修炼：培养良好的编码规范与习惯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3710" y="1083992"/>
            <a:ext cx="2017964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可读性强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的注释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以及文档编写</a:t>
            </a: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习惯</a:t>
            </a:r>
            <a:endParaRPr lang="en-US" altLang="zh-CN" sz="1600" b="1" kern="0" noProof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61593" y="251876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注释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15345" y="516135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项目</a:t>
            </a:r>
            <a:r>
              <a:rPr lang="en-US" altLang="zh-CN" dirty="0" smtClean="0"/>
              <a:t>README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16945" y="373970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Git Commit</a:t>
            </a:r>
            <a:endParaRPr lang="zh-CN" altLang="en-US" dirty="0"/>
          </a:p>
        </p:txBody>
      </p:sp>
      <p:sp>
        <p:nvSpPr>
          <p:cNvPr id="9" name="Shape 1110"/>
          <p:cNvSpPr/>
          <p:nvPr/>
        </p:nvSpPr>
        <p:spPr>
          <a:xfrm>
            <a:off x="4568833" y="1094070"/>
            <a:ext cx="1022774" cy="1016203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 altLang="en-US" sz="2000" dirty="0" smtClean="0"/>
              <a:t>  </a:t>
            </a:r>
            <a:endParaRPr sz="2000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340624" y="1094070"/>
            <a:ext cx="1022774" cy="1016203"/>
            <a:chOff x="3913525" y="1468842"/>
            <a:chExt cx="1110551" cy="1110551"/>
          </a:xfrm>
          <a:solidFill>
            <a:srgbClr val="00B050"/>
          </a:solidFill>
        </p:grpSpPr>
        <p:sp>
          <p:nvSpPr>
            <p:cNvPr id="12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grpFill/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13" name="Shape 1117"/>
            <p:cNvSpPr/>
            <p:nvPr/>
          </p:nvSpPr>
          <p:spPr>
            <a:xfrm>
              <a:off x="4163008" y="1833891"/>
              <a:ext cx="607110" cy="386802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2000" dirty="0"/>
                <a:t>正确</a:t>
              </a:r>
              <a:endParaRPr sz="2000" dirty="0"/>
            </a:p>
          </p:txBody>
        </p:sp>
      </p:grpSp>
      <p:sp>
        <p:nvSpPr>
          <p:cNvPr id="15" name="Shape 1117"/>
          <p:cNvSpPr/>
          <p:nvPr/>
        </p:nvSpPr>
        <p:spPr>
          <a:xfrm>
            <a:off x="4800657" y="1428105"/>
            <a:ext cx="559125" cy="353941"/>
          </a:xfrm>
          <a:prstGeom prst="rect">
            <a:avLst/>
          </a:prstGeom>
          <a:ln w="12700">
            <a:miter lim="400000"/>
          </a:ln>
        </p:spPr>
        <p:txBody>
          <a:bodyPr wrap="non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2000" dirty="0"/>
              <a:t>错误</a:t>
            </a:r>
            <a:endParaRPr sz="2000" dirty="0"/>
          </a:p>
        </p:txBody>
      </p:sp>
      <p:sp>
        <p:nvSpPr>
          <p:cNvPr id="4" name="矩形 3"/>
          <p:cNvSpPr/>
          <p:nvPr/>
        </p:nvSpPr>
        <p:spPr>
          <a:xfrm>
            <a:off x="4017817" y="2444919"/>
            <a:ext cx="3066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// RabbitMQ event.</a:t>
            </a:r>
            <a:endParaRPr lang="zh-CN" altLang="en-US" sz="1600" dirty="0"/>
          </a:p>
          <a:p>
            <a:r>
              <a:rPr lang="zh-CN" altLang="en-US" sz="1600" dirty="0"/>
              <a:t>type RabbitMQEvent string</a:t>
            </a:r>
            <a:endParaRPr lang="zh-CN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7185891" y="2310203"/>
            <a:ext cx="464589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// RabbitMQEvent represents different events of </a:t>
            </a:r>
            <a:r>
              <a:rPr lang="en-US" altLang="zh-CN" sz="1600" dirty="0"/>
              <a:t>Kubernetes </a:t>
            </a:r>
            <a:r>
              <a:rPr lang="zh-CN" altLang="en-US" sz="1600" dirty="0"/>
              <a:t>resource, which is stored in RabbitMQ</a:t>
            </a:r>
            <a:endParaRPr lang="zh-CN" altLang="en-US" sz="1600" dirty="0"/>
          </a:p>
          <a:p>
            <a:r>
              <a:rPr lang="zh-CN" altLang="en-US" sz="1600" dirty="0"/>
              <a:t>type RabbitMQEvent string</a:t>
            </a:r>
            <a:endParaRPr lang="zh-CN" altLang="en-US" sz="1600" dirty="0"/>
          </a:p>
        </p:txBody>
      </p:sp>
      <p:sp>
        <p:nvSpPr>
          <p:cNvPr id="27" name="矩形 26"/>
          <p:cNvSpPr/>
          <p:nvPr/>
        </p:nvSpPr>
        <p:spPr>
          <a:xfrm>
            <a:off x="4260850" y="3729160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Fix some bugs</a:t>
            </a:r>
            <a:endParaRPr lang="zh-CN" altLang="en-US" sz="16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0793" y="4696517"/>
            <a:ext cx="2137065" cy="129900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91" y="4327315"/>
            <a:ext cx="4175111" cy="2325003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185891" y="3586760"/>
            <a:ext cx="508203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dirty="0" smtClean="0"/>
              <a:t>F</a:t>
            </a:r>
            <a:r>
              <a:rPr lang="zh-CN" altLang="en-US" sz="1600" dirty="0" smtClean="0"/>
              <a:t>ix</a:t>
            </a:r>
            <a:r>
              <a:rPr lang="zh-CN" altLang="en-US" sz="1600" dirty="0"/>
              <a:t>: implement annotation pruning for pods that </a:t>
            </a:r>
            <a:endParaRPr lang="zh-CN" altLang="en-US" sz="1600" dirty="0"/>
          </a:p>
          <a:p>
            <a:r>
              <a:rPr lang="zh-CN" altLang="en-US" sz="1600" dirty="0"/>
              <a:t>no longer match filters</a:t>
            </a:r>
            <a:endParaRPr lang="zh-CN" altLang="en-US" sz="1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09" y="1083992"/>
            <a:ext cx="2110327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培养代码测试的习惯，是程序员的基本素养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Shape 1105"/>
          <p:cNvSpPr/>
          <p:nvPr/>
        </p:nvSpPr>
        <p:spPr>
          <a:xfrm>
            <a:off x="1384643" y="2604096"/>
            <a:ext cx="4165601" cy="2960534"/>
          </a:xfrm>
          <a:prstGeom prst="roundRect">
            <a:avLst>
              <a:gd name="adj" fmla="val 47916"/>
            </a:avLst>
          </a:prstGeom>
          <a:ln w="12700">
            <a:solidFill>
              <a:schemeClr val="tx1"/>
            </a:solidFill>
            <a:prstDash val="sysDot"/>
            <a:miter lim="400000"/>
          </a:ln>
        </p:spPr>
        <p:txBody>
          <a:bodyPr lIns="22859" tIns="22859" rIns="22859" bIns="22859" anchor="ctr"/>
          <a:lstStyle/>
          <a:p>
            <a:pPr defTabSz="915670">
              <a:defRPr sz="3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/>
          </a:p>
        </p:txBody>
      </p:sp>
      <p:sp>
        <p:nvSpPr>
          <p:cNvPr id="5" name="Shape 1110"/>
          <p:cNvSpPr/>
          <p:nvPr/>
        </p:nvSpPr>
        <p:spPr>
          <a:xfrm>
            <a:off x="1711073" y="3339962"/>
            <a:ext cx="1022774" cy="1016203"/>
          </a:xfrm>
          <a:prstGeom prst="ellipse">
            <a:avLst/>
          </a:prstGeom>
          <a:solidFill>
            <a:srgbClr val="1567B9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300"/>
          </a:p>
        </p:txBody>
      </p:sp>
      <p:sp>
        <p:nvSpPr>
          <p:cNvPr id="11" name="Shape 1111"/>
          <p:cNvSpPr/>
          <p:nvPr/>
        </p:nvSpPr>
        <p:spPr>
          <a:xfrm>
            <a:off x="1742017" y="3691953"/>
            <a:ext cx="1022774" cy="323163"/>
          </a:xfrm>
          <a:prstGeom prst="rect">
            <a:avLst/>
          </a:prstGeom>
          <a:ln w="12700">
            <a:miter lim="400000"/>
          </a:ln>
        </p:spPr>
        <p:txBody>
          <a:bodyPr wrap="squar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800" dirty="0" smtClean="0"/>
              <a:t>基准测试</a:t>
            </a:r>
            <a:endParaRPr sz="18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964222" y="2751985"/>
            <a:ext cx="1022774" cy="1016203"/>
            <a:chOff x="3913525" y="1468842"/>
            <a:chExt cx="1110551" cy="1110551"/>
          </a:xfrm>
        </p:grpSpPr>
        <p:sp>
          <p:nvSpPr>
            <p:cNvPr id="16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3D9FED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17" name="Shape 1117"/>
            <p:cNvSpPr/>
            <p:nvPr/>
          </p:nvSpPr>
          <p:spPr>
            <a:xfrm>
              <a:off x="3938870" y="1864172"/>
              <a:ext cx="1052698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/>
                <a:t>单元测试</a:t>
              </a:r>
              <a:endParaRPr sz="18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315358" y="4411438"/>
            <a:ext cx="1022774" cy="1016203"/>
            <a:chOff x="3913525" y="1468842"/>
            <a:chExt cx="1110551" cy="1110551"/>
          </a:xfrm>
        </p:grpSpPr>
        <p:sp>
          <p:nvSpPr>
            <p:cNvPr id="20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D9E2F3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22" name="Shape 1117"/>
            <p:cNvSpPr/>
            <p:nvPr/>
          </p:nvSpPr>
          <p:spPr>
            <a:xfrm>
              <a:off x="3970836" y="1853513"/>
              <a:ext cx="972632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en-US" sz="1800" dirty="0" smtClean="0">
                  <a:solidFill>
                    <a:schemeClr val="tx1"/>
                  </a:solidFill>
                </a:rPr>
                <a:t>E2E</a:t>
              </a:r>
              <a:r>
                <a:rPr lang="zh-CN" altLang="en-US" sz="1800" dirty="0">
                  <a:solidFill>
                    <a:schemeClr val="tx1"/>
                  </a:solidFill>
                </a:rPr>
                <a:t>测试</a:t>
              </a:r>
              <a:endParaRPr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Shape 1110"/>
          <p:cNvSpPr/>
          <p:nvPr/>
        </p:nvSpPr>
        <p:spPr>
          <a:xfrm>
            <a:off x="4170980" y="3339962"/>
            <a:ext cx="1022774" cy="1016203"/>
          </a:xfrm>
          <a:prstGeom prst="ellipse">
            <a:avLst/>
          </a:prstGeom>
          <a:solidFill>
            <a:srgbClr val="1567B9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300"/>
          </a:p>
        </p:txBody>
      </p:sp>
      <p:sp>
        <p:nvSpPr>
          <p:cNvPr id="25" name="Shape 1111"/>
          <p:cNvSpPr/>
          <p:nvPr/>
        </p:nvSpPr>
        <p:spPr>
          <a:xfrm>
            <a:off x="4201924" y="3691953"/>
            <a:ext cx="1022774" cy="323163"/>
          </a:xfrm>
          <a:prstGeom prst="rect">
            <a:avLst/>
          </a:prstGeom>
          <a:ln w="12700">
            <a:miter lim="400000"/>
          </a:ln>
        </p:spPr>
        <p:txBody>
          <a:bodyPr wrap="squar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800" dirty="0" smtClean="0"/>
              <a:t>接口测试</a:t>
            </a:r>
            <a:endParaRPr sz="180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3567232" y="4420309"/>
            <a:ext cx="1022774" cy="1016203"/>
            <a:chOff x="3913525" y="1468842"/>
            <a:chExt cx="1110551" cy="1110551"/>
          </a:xfrm>
        </p:grpSpPr>
        <p:sp>
          <p:nvSpPr>
            <p:cNvPr id="31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solidFill>
              <a:srgbClr val="D9E2F3"/>
            </a:solidFill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32" name="Shape 1117"/>
            <p:cNvSpPr/>
            <p:nvPr/>
          </p:nvSpPr>
          <p:spPr>
            <a:xfrm>
              <a:off x="4073302" y="1853513"/>
              <a:ext cx="812499" cy="353167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en-US" altLang="zh-CN" sz="1800" dirty="0" smtClean="0">
                  <a:solidFill>
                    <a:schemeClr val="tx1"/>
                  </a:solidFill>
                </a:rPr>
                <a:t>UI</a:t>
              </a:r>
              <a:r>
                <a:rPr lang="zh-CN" altLang="en-US" sz="1800" dirty="0" smtClean="0">
                  <a:solidFill>
                    <a:schemeClr val="tx1"/>
                  </a:solidFill>
                </a:rPr>
                <a:t>测试</a:t>
              </a:r>
              <a:endParaRPr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6437745" y="1882988"/>
            <a:ext cx="4045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测试形式不</a:t>
            </a:r>
            <a:r>
              <a:rPr lang="zh-CN" altLang="en-US" dirty="0" smtClean="0"/>
              <a:t>限</a:t>
            </a:r>
            <a:r>
              <a:rPr kumimoji="1" lang="zh-CN" altLang="en-US" dirty="0" smtClean="0"/>
              <a:t>，需遵循几个原则：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456217" y="2597758"/>
            <a:ext cx="23733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核心逻辑全覆盖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关键路径性能压测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交付</a:t>
            </a:r>
            <a:r>
              <a:rPr lang="zh-CN" altLang="en-US" dirty="0" smtClean="0"/>
              <a:t>前接口自测</a:t>
            </a:r>
            <a:endParaRPr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3709" y="1083992"/>
            <a:ext cx="2442835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培养抽象封装函数接口的习惯，提高代码可复用性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7165" y="984876"/>
            <a:ext cx="9044435" cy="567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			case </a:t>
            </a:r>
            <a:r>
              <a:rPr lang="en-US" altLang="zh-CN" sz="1000" dirty="0"/>
              <a:t>XXX1</a:t>
            </a:r>
            <a:r>
              <a:rPr lang="zh-CN" altLang="en-US" sz="1000" dirty="0"/>
              <a:t>:</a:t>
            </a:r>
            <a:endParaRPr lang="zh-CN" altLang="en-US" sz="1000" dirty="0"/>
          </a:p>
          <a:p>
            <a:r>
              <a:rPr lang="zh-CN" altLang="en-US" sz="1000" dirty="0"/>
              <a:t>				</a:t>
            </a:r>
            <a:r>
              <a:rPr lang="zh-CN" altLang="en-US" sz="1000" dirty="0">
                <a:solidFill>
                  <a:srgbClr val="FF0000"/>
                </a:solidFill>
              </a:rPr>
              <a:t>ssi := models.</a:t>
            </a:r>
            <a:r>
              <a:rPr lang="en-US" altLang="zh-CN" sz="1000" dirty="0">
                <a:solidFill>
                  <a:srgbClr val="FF0000"/>
                </a:solidFill>
              </a:rPr>
              <a:t>XXX1</a:t>
            </a:r>
            <a:r>
              <a:rPr lang="zh-CN" altLang="en-US" sz="1000" dirty="0">
                <a:solidFill>
                  <a:srgbClr val="FF0000"/>
                </a:solidFill>
              </a:rPr>
              <a:t>{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}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data, err := json.Marshal(&amp;ssi)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if err != nil {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fmt.Printf("Fail to marshal json: %v\n", err)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continue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}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url := fmt.Sprintf(</a:t>
            </a:r>
            <a:r>
              <a:rPr lang="en-US" altLang="zh-CN" sz="1000" dirty="0">
                <a:solidFill>
                  <a:srgbClr val="FF0000"/>
                </a:solidFill>
              </a:rPr>
              <a:t>“XXX”)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_, code, err := util.SendHTTPRequest(client, url, http.MethodPut, data, nil)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if err != nil {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fmt.Printf("Fail to send http request: %v\n", err)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continue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}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if code != http.StatusOK {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fmt.Printf("Send http request error, bad http response code: %d\n", code)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	continue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				}</a:t>
            </a:r>
            <a:endParaRPr lang="zh-CN" altLang="en-US" sz="1000" dirty="0">
              <a:solidFill>
                <a:srgbClr val="FF0000"/>
              </a:solidFill>
            </a:endParaRPr>
          </a:p>
          <a:p>
            <a:r>
              <a:rPr lang="zh-CN" altLang="en-US" sz="1000" dirty="0"/>
              <a:t>			case </a:t>
            </a:r>
            <a:r>
              <a:rPr lang="en-US" altLang="zh-CN" sz="1000" dirty="0"/>
              <a:t>XXX2</a:t>
            </a:r>
            <a:r>
              <a:rPr lang="zh-CN" altLang="en-US" sz="1000" dirty="0"/>
              <a:t>:</a:t>
            </a:r>
            <a:endParaRPr lang="zh-CN" altLang="en-US" sz="1000" dirty="0"/>
          </a:p>
          <a:p>
            <a:r>
              <a:rPr lang="zh-CN" altLang="en-US" sz="1000" dirty="0"/>
              <a:t>				</a:t>
            </a:r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ssi := models.</a:t>
            </a:r>
            <a:r>
              <a:rPr lang="en-US" altLang="zh-CN" sz="900" dirty="0">
                <a:solidFill>
                  <a:srgbClr val="FF0000"/>
                </a:solidFill>
                <a:sym typeface="+mn-ea"/>
              </a:rPr>
              <a:t>XXX2</a:t>
            </a:r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{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}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data, err := json.Marshal(&amp;ssi)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if err != nil {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fmt.Printf("Fail to marshal json: %v\n", err)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continue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}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url := fmt.Sprintf(</a:t>
            </a:r>
            <a:r>
              <a:rPr lang="en-US" altLang="zh-CN" sz="900" dirty="0">
                <a:solidFill>
                  <a:srgbClr val="FF0000"/>
                </a:solidFill>
                <a:sym typeface="+mn-ea"/>
              </a:rPr>
              <a:t>“XXX”)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_, code, err := util.SendHTTPRequest(client, url, http.MethodPut, data, nil)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if err != nil {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fmt.Printf("Fail to send http request: %v\n", err)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continue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}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if code != http.StatusOK {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fmt.Printf("Send http request error, bad http response code: %d\n", code)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	continue</a:t>
            </a:r>
            <a:endParaRPr lang="zh-CN" altLang="en-US" sz="900" dirty="0">
              <a:solidFill>
                <a:srgbClr val="FF0000"/>
              </a:solidFill>
            </a:endParaRPr>
          </a:p>
          <a:p>
            <a:r>
              <a:rPr lang="zh-CN" altLang="en-US" sz="900" dirty="0">
                <a:solidFill>
                  <a:srgbClr val="FF0000"/>
                </a:solidFill>
                <a:sym typeface="+mn-ea"/>
              </a:rPr>
              <a:t>				}</a:t>
            </a:r>
            <a:endParaRPr lang="zh-CN" altLang="en-US" sz="900" dirty="0"/>
          </a:p>
        </p:txBody>
      </p:sp>
      <p:sp>
        <p:nvSpPr>
          <p:cNvPr id="7" name="矩形 6"/>
          <p:cNvSpPr/>
          <p:nvPr/>
        </p:nvSpPr>
        <p:spPr>
          <a:xfrm>
            <a:off x="568218" y="2793816"/>
            <a:ext cx="4045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抽象程度不限，遵循几个原则：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68218" y="3523393"/>
            <a:ext cx="40270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函数功能单一</a:t>
            </a:r>
            <a:endParaRPr lang="en-US" altLang="zh-CN" dirty="0" smtClean="0"/>
          </a:p>
          <a:p>
            <a:r>
              <a:rPr lang="en-US" altLang="zh-CN" dirty="0" smtClean="0"/>
              <a:t>do one thing, and do it well.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代码超过</a:t>
            </a:r>
            <a:r>
              <a:rPr lang="en-US" altLang="zh-CN" dirty="0" smtClean="0"/>
              <a:t>2/3</a:t>
            </a:r>
            <a:r>
              <a:rPr lang="zh-CN" altLang="en-US" dirty="0" smtClean="0"/>
              <a:t>个地方使用，函数封装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公共代码封装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函数不超过</a:t>
            </a:r>
            <a:r>
              <a:rPr lang="en-US" altLang="zh-CN" dirty="0" smtClean="0"/>
              <a:t>100</a:t>
            </a:r>
            <a:r>
              <a:rPr lang="zh-CN" altLang="en-US" dirty="0" smtClean="0"/>
              <a:t>行</a:t>
            </a:r>
            <a:endParaRPr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目录"/>
          <p:cNvSpPr txBox="1"/>
          <p:nvPr/>
        </p:nvSpPr>
        <p:spPr>
          <a:xfrm>
            <a:off x="1402080" y="1526857"/>
            <a:ext cx="1324571" cy="647701"/>
          </a:xfrm>
          <a:prstGeom prst="rect">
            <a:avLst/>
          </a:prstGeom>
          <a:ln w="12700">
            <a:miter lim="400000"/>
          </a:ln>
        </p:spPr>
        <p:txBody>
          <a:bodyPr lIns="46409" tIns="46409" rIns="46409" bIns="46409">
            <a:spAutoFit/>
          </a:bodyPr>
          <a:lstStyle>
            <a:lvl1pPr indent="12700">
              <a:spcBef>
                <a:spcPts val="100"/>
              </a:spcBef>
              <a:defRPr sz="4300">
                <a:solidFill>
                  <a:srgbClr val="2864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t>目录</a:t>
            </a:r>
          </a:p>
        </p:txBody>
      </p:sp>
      <p:sp>
        <p:nvSpPr>
          <p:cNvPr id="63" name="TABLE OF CONTENTS"/>
          <p:cNvSpPr txBox="1"/>
          <p:nvPr/>
        </p:nvSpPr>
        <p:spPr>
          <a:xfrm>
            <a:off x="1464733" y="2232822"/>
            <a:ext cx="3446044" cy="4445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rgbClr val="A7A7A7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TABLE OF CONTENTS</a:t>
            </a:r>
          </a:p>
        </p:txBody>
      </p:sp>
      <p:sp>
        <p:nvSpPr>
          <p:cNvPr id="65" name="一、关系图…"/>
          <p:cNvSpPr txBox="1"/>
          <p:nvPr/>
        </p:nvSpPr>
        <p:spPr>
          <a:xfrm>
            <a:off x="1464733" y="3223594"/>
            <a:ext cx="4955522" cy="3016885"/>
          </a:xfrm>
          <a:prstGeom prst="rect">
            <a:avLst/>
          </a:prstGeom>
          <a:ln w="12700">
            <a:miter lim="400000"/>
          </a:ln>
        </p:spPr>
        <p:txBody>
          <a:bodyPr wrap="square" lIns="50800" tIns="108000" rIns="50800" bIns="216000" anchor="ctr">
            <a:spAutoFit/>
          </a:bodyPr>
          <a:lstStyle/>
          <a:p>
            <a:pPr>
              <a:lnSpc>
                <a:spcPts val="4200"/>
              </a:lnSpc>
              <a:defRPr sz="2000">
                <a:solidFill>
                  <a:srgbClr val="929292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</a:rPr>
              <a:t>一</a:t>
            </a:r>
            <a:r>
              <a:rPr sz="16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sz="1600" dirty="0" smtClean="0">
                <a:latin typeface="微软雅黑" panose="020B0503020204020204" charset="-122"/>
                <a:ea typeface="微软雅黑" panose="020B0503020204020204" charset="-122"/>
              </a:rPr>
              <a:t>自我介绍</a:t>
            </a:r>
            <a:endParaRPr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4200"/>
              </a:lnSpc>
              <a:defRPr sz="2000">
                <a:solidFill>
                  <a:srgbClr val="929292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</a:rPr>
              <a:t>二</a:t>
            </a:r>
            <a:r>
              <a:rPr sz="16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优秀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技术人员具备的能力</a:t>
            </a:r>
            <a:endParaRPr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4200"/>
              </a:lnSpc>
              <a:defRPr sz="2000">
                <a:solidFill>
                  <a:srgbClr val="929292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sz="1600" dirty="0">
                <a:latin typeface="微软雅黑" panose="020B0503020204020204" charset="-122"/>
                <a:ea typeface="微软雅黑" panose="020B0503020204020204" charset="-122"/>
              </a:rPr>
              <a:t>三</a:t>
            </a:r>
            <a:r>
              <a:rPr sz="16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技术成长核心关注点</a:t>
            </a:r>
            <a:endParaRPr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4200"/>
              </a:lnSpc>
              <a:defRPr sz="2000">
                <a:solidFill>
                  <a:srgbClr val="929292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zh-CN" sz="1600" dirty="0" smtClean="0">
                <a:latin typeface="微软雅黑" panose="020B0503020204020204" charset="-122"/>
                <a:ea typeface="微软雅黑" panose="020B0503020204020204" charset="-122"/>
              </a:rPr>
              <a:t>四</a:t>
            </a:r>
            <a:r>
              <a:rPr sz="16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技术人员综合素质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4200"/>
              </a:lnSpc>
              <a:defRPr sz="2000">
                <a:solidFill>
                  <a:srgbClr val="929292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五、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其它一些思考</a:t>
            </a:r>
            <a:endParaRPr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09" y="1083992"/>
            <a:ext cx="2452073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培养添加代码容错机制的习惯，提高代码可靠性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61585" y="1223010"/>
            <a:ext cx="6723380" cy="5046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func Delete</a:t>
            </a:r>
            <a:r>
              <a:rPr lang="en-US" altLang="zh-CN" sz="1400" dirty="0"/>
              <a:t>XXX</a:t>
            </a:r>
            <a:r>
              <a:rPr lang="zh-CN" altLang="en-US" sz="1400" dirty="0"/>
              <a:t>() (bool, error) {</a:t>
            </a:r>
            <a:endParaRPr lang="zh-CN" altLang="en-US" sz="1400" dirty="0"/>
          </a:p>
          <a:p>
            <a:r>
              <a:rPr lang="zh-CN" altLang="en-US" sz="1400" dirty="0"/>
              <a:t>	var (</a:t>
            </a:r>
            <a:endParaRPr lang="zh-CN" altLang="en-US" sz="1400" dirty="0"/>
          </a:p>
          <a:p>
            <a:r>
              <a:rPr lang="zh-CN" altLang="en-US" sz="1400" dirty="0"/>
              <a:t>		err error</a:t>
            </a:r>
            <a:endParaRPr lang="zh-CN" altLang="en-US" sz="1400" dirty="0"/>
          </a:p>
          <a:p>
            <a:r>
              <a:rPr lang="zh-CN" altLang="en-US" sz="1400" dirty="0"/>
              <a:t>		</a:t>
            </a:r>
            <a:r>
              <a:rPr lang="en-US" altLang="zh-CN" sz="1400" dirty="0"/>
              <a:t>...</a:t>
            </a:r>
            <a:endParaRPr lang="zh-CN" altLang="en-US" sz="1400" dirty="0"/>
          </a:p>
          <a:p>
            <a:r>
              <a:rPr lang="zh-CN" altLang="en-US" sz="1400" dirty="0"/>
              <a:t>	)</a:t>
            </a:r>
            <a:endParaRPr lang="zh-CN" altLang="en-US" sz="1400" dirty="0"/>
          </a:p>
          <a:p>
            <a:r>
              <a:rPr lang="zh-CN" altLang="en-US" sz="1400" dirty="0"/>
              <a:t>	tx := orms.DB.Begin()</a:t>
            </a:r>
            <a:endParaRPr lang="zh-CN" altLang="en-US" sz="1400" dirty="0"/>
          </a:p>
          <a:p>
            <a:r>
              <a:rPr lang="zh-CN" altLang="en-US" sz="1400" dirty="0">
                <a:solidFill>
                  <a:srgbClr val="FF0000"/>
                </a:solidFill>
              </a:rPr>
              <a:t>	defer func() {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	if err != nil {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		tx.Rollback()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	} else {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		tx.Commit()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	}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	}()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	</a:t>
            </a:r>
            <a:r>
              <a:rPr lang="zh-CN" altLang="en-US" sz="1400" dirty="0">
                <a:sym typeface="+mn-ea"/>
              </a:rPr>
              <a:t>// Step 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: Delete </a:t>
            </a:r>
            <a:r>
              <a:rPr lang="en-US" altLang="zh-CN" sz="1400" dirty="0">
                <a:sym typeface="+mn-ea"/>
              </a:rPr>
              <a:t>XXX1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dirty="0"/>
              <a:t>	</a:t>
            </a:r>
            <a:r>
              <a:rPr lang="zh-CN" altLang="en-US" sz="1400" dirty="0">
                <a:sym typeface="+mn-ea"/>
              </a:rPr>
              <a:t>if err := tx.Model(</a:t>
            </a:r>
            <a:r>
              <a:rPr lang="en-US" altLang="zh-CN" sz="1400" dirty="0">
                <a:sym typeface="+mn-ea"/>
              </a:rPr>
              <a:t>xxx1</a:t>
            </a:r>
            <a:r>
              <a:rPr lang="zh-CN" altLang="en-US" sz="1400" dirty="0">
                <a:sym typeface="+mn-ea"/>
              </a:rPr>
              <a:t>).Error; err != nil {</a:t>
            </a:r>
            <a:endParaRPr lang="zh-CN" altLang="en-US" sz="1400" dirty="0"/>
          </a:p>
          <a:p>
            <a:r>
              <a:rPr lang="zh-CN" altLang="en-US" sz="1400" dirty="0">
                <a:sym typeface="+mn-ea"/>
              </a:rPr>
              <a:t>		return false, fmt.Errorf("Failed to delete </a:t>
            </a:r>
            <a:r>
              <a:rPr lang="en-US" altLang="zh-CN" sz="1400" dirty="0">
                <a:sym typeface="+mn-ea"/>
              </a:rPr>
              <a:t>xxx1</a:t>
            </a:r>
            <a:r>
              <a:rPr lang="zh-CN" altLang="en-US" sz="1400" dirty="0">
                <a:sym typeface="+mn-ea"/>
              </a:rPr>
              <a:t>: %v", err.Error())</a:t>
            </a:r>
            <a:endParaRPr lang="zh-CN" altLang="en-US" sz="1400" dirty="0"/>
          </a:p>
          <a:p>
            <a:r>
              <a:rPr lang="zh-CN" altLang="en-US" sz="1400" dirty="0">
                <a:sym typeface="+mn-ea"/>
              </a:rPr>
              <a:t>	}</a:t>
            </a:r>
            <a:endParaRPr lang="zh-CN" altLang="en-US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	</a:t>
            </a:r>
            <a:r>
              <a:rPr lang="zh-CN" altLang="en-US" sz="1400" dirty="0">
                <a:sym typeface="+mn-ea"/>
              </a:rPr>
              <a:t>// Step </a:t>
            </a:r>
            <a:r>
              <a:rPr lang="en-US" altLang="zh-CN" sz="1400" dirty="0">
                <a:sym typeface="+mn-ea"/>
              </a:rPr>
              <a:t>2</a:t>
            </a:r>
            <a:r>
              <a:rPr lang="zh-CN" altLang="en-US" sz="1400" dirty="0">
                <a:sym typeface="+mn-ea"/>
              </a:rPr>
              <a:t>: Delete </a:t>
            </a:r>
            <a:r>
              <a:rPr lang="en-US" altLang="zh-CN" sz="1400" dirty="0">
                <a:sym typeface="+mn-ea"/>
              </a:rPr>
              <a:t>XXX2</a:t>
            </a:r>
            <a:endParaRPr lang="zh-CN" altLang="en-US" sz="1400" dirty="0"/>
          </a:p>
          <a:p>
            <a:r>
              <a:rPr lang="zh-CN" altLang="en-US" sz="1400" dirty="0">
                <a:sym typeface="+mn-ea"/>
              </a:rPr>
              <a:t>	</a:t>
            </a:r>
            <a:r>
              <a:rPr lang="zh-CN" altLang="en-US" sz="1400" dirty="0">
                <a:sym typeface="+mn-ea"/>
              </a:rPr>
              <a:t>if err := tx.Model(</a:t>
            </a:r>
            <a:r>
              <a:rPr lang="en-US" altLang="zh-CN" sz="1400" dirty="0">
                <a:sym typeface="+mn-ea"/>
              </a:rPr>
              <a:t>xxx2</a:t>
            </a:r>
            <a:r>
              <a:rPr lang="zh-CN" altLang="en-US" sz="1400" dirty="0">
                <a:sym typeface="+mn-ea"/>
              </a:rPr>
              <a:t>).Error; err != nil {</a:t>
            </a:r>
            <a:endParaRPr lang="zh-CN" altLang="en-US" sz="1400" dirty="0"/>
          </a:p>
          <a:p>
            <a:r>
              <a:rPr lang="zh-CN" altLang="en-US" sz="1400" dirty="0">
                <a:sym typeface="+mn-ea"/>
              </a:rPr>
              <a:t>		return false, fmt.Errorf("Failed to delete </a:t>
            </a:r>
            <a:r>
              <a:rPr lang="en-US" altLang="zh-CN" sz="1400" dirty="0">
                <a:sym typeface="+mn-ea"/>
              </a:rPr>
              <a:t>xxx2</a:t>
            </a:r>
            <a:r>
              <a:rPr lang="zh-CN" altLang="en-US" sz="1400" dirty="0">
                <a:sym typeface="+mn-ea"/>
              </a:rPr>
              <a:t>: %v", err.Error())</a:t>
            </a:r>
            <a:endParaRPr lang="zh-CN" altLang="en-US" sz="1400" dirty="0"/>
          </a:p>
          <a:p>
            <a:r>
              <a:rPr lang="zh-CN" altLang="en-US" sz="1400" dirty="0">
                <a:sym typeface="+mn-ea"/>
              </a:rPr>
              <a:t>	}</a:t>
            </a:r>
            <a:endParaRPr lang="zh-CN" altLang="en-US" sz="1400" dirty="0">
              <a:sym typeface="+mn-ea"/>
            </a:endParaRPr>
          </a:p>
          <a:p>
            <a:r>
              <a:rPr lang="en-US" altLang="zh-CN" sz="1400" dirty="0">
                <a:sym typeface="+mn-ea"/>
              </a:rPr>
              <a:t>	...</a:t>
            </a:r>
            <a:endParaRPr lang="zh-CN" altLang="en-US" sz="1400" dirty="0"/>
          </a:p>
          <a:p>
            <a:r>
              <a:rPr lang="zh-CN" altLang="en-US" sz="1400" dirty="0"/>
              <a:t>}</a:t>
            </a:r>
            <a:endParaRPr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488034" y="2403764"/>
            <a:ext cx="452399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Anything that can go wrong will go wrong</a:t>
            </a:r>
            <a:r>
              <a:rPr lang="en-US" altLang="zh-CN" dirty="0" smtClean="0"/>
              <a:t>.</a:t>
            </a:r>
            <a:endParaRPr lang="en-US" altLang="zh-CN" dirty="0" smtClean="0"/>
          </a:p>
          <a:p>
            <a:endParaRPr lang="en-US" altLang="zh-CN" dirty="0" smtClean="0">
              <a:solidFill>
                <a:srgbClr val="333333"/>
              </a:solidFill>
              <a:latin typeface="-apple-system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-apple-system"/>
              </a:rPr>
              <a:t>任何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可能出错的地方都会</a:t>
            </a:r>
            <a:r>
              <a:rPr lang="zh-CN" altLang="en-US" dirty="0" smtClean="0">
                <a:solidFill>
                  <a:srgbClr val="333333"/>
                </a:solidFill>
                <a:latin typeface="-apple-system"/>
              </a:rPr>
              <a:t>出错</a:t>
            </a:r>
            <a:endParaRPr lang="en-US" altLang="zh-CN" dirty="0" smtClean="0">
              <a:solidFill>
                <a:srgbClr val="333333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-apple-system"/>
              </a:rPr>
              <a:t>                     </a:t>
            </a:r>
            <a:endParaRPr lang="en-US" altLang="zh-CN" dirty="0" smtClean="0">
              <a:solidFill>
                <a:srgbClr val="333333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-apple-system"/>
              </a:rPr>
              <a:t>                     —</a:t>
            </a:r>
            <a:r>
              <a:rPr lang="en-US" altLang="zh-CN" dirty="0" smtClean="0"/>
              <a:t>Murphy's law</a:t>
            </a:r>
            <a:endParaRPr lang="en-US" altLang="zh-CN" dirty="0"/>
          </a:p>
        </p:txBody>
      </p:sp>
      <p:sp>
        <p:nvSpPr>
          <p:cNvPr id="10" name="矩形 9"/>
          <p:cNvSpPr/>
          <p:nvPr/>
        </p:nvSpPr>
        <p:spPr>
          <a:xfrm>
            <a:off x="515742" y="432078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原则：考虑最坏的情况编写代码</a:t>
            </a:r>
            <a:endParaRPr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3709" y="1083992"/>
            <a:ext cx="2276581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培养扩展接口的设计习惯，提高代码可扩展性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1265872" y="1901190"/>
            <a:ext cx="9746615" cy="4629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8144" y="1061190"/>
            <a:ext cx="1907128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接口扩展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内嵌插件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80" y="1779270"/>
            <a:ext cx="6496050" cy="4902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015" y="977265"/>
            <a:ext cx="3759200" cy="2228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90" y="3310255"/>
            <a:ext cx="5137150" cy="33718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8144" y="1204065"/>
            <a:ext cx="1907128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接口扩展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独立服务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144" y="2732061"/>
            <a:ext cx="4137891" cy="35467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61" y="912961"/>
            <a:ext cx="4081406" cy="19626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522" y="3041347"/>
            <a:ext cx="4093745" cy="20171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519" y="1919132"/>
            <a:ext cx="3254009" cy="15333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519" y="3667152"/>
            <a:ext cx="4038324" cy="265527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10" y="1083992"/>
            <a:ext cx="2248872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培养简短精悍的编码风格，提高代码可读性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07087" y="1670012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在保障代码可读性的前提下，越精简越好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89222" y="257407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能用一行写的代码就不要写两行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7481728" y="222741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相同逻辑功能尽可能用较少代码量实现</a:t>
            </a:r>
            <a:endParaRPr lang="en-US" altLang="zh-CN" dirty="0" smtClean="0"/>
          </a:p>
        </p:txBody>
      </p:sp>
      <p:sp>
        <p:nvSpPr>
          <p:cNvPr id="13" name="矩形 12"/>
          <p:cNvSpPr/>
          <p:nvPr/>
        </p:nvSpPr>
        <p:spPr>
          <a:xfrm>
            <a:off x="2992817" y="6181229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函数封装是实现代码精简的很重要途径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1728" y="2762227"/>
            <a:ext cx="4289833" cy="3678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096895"/>
            <a:ext cx="5746750" cy="22161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3709" y="1083992"/>
            <a:ext cx="2655273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培养关键路径多用缓存、算法优化的习惯，提高性能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3035" y="2159635"/>
            <a:ext cx="36595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算法只在某些关键路径发挥价值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26645" y="2167031"/>
            <a:ext cx="4829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善用缓存，增量</a:t>
            </a:r>
            <a:r>
              <a:rPr lang="zh-CN" altLang="en-US" dirty="0">
                <a:solidFill>
                  <a:schemeClr val="tx1"/>
                </a:solidFill>
              </a:rPr>
              <a:t>思维</a:t>
            </a:r>
            <a:r>
              <a:rPr lang="zh-CN" altLang="en-US" dirty="0" smtClean="0">
                <a:solidFill>
                  <a:schemeClr val="tx1"/>
                </a:solidFill>
              </a:rPr>
              <a:t>来解决性能问题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3111" y="3381006"/>
            <a:ext cx="4429760" cy="2724229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83607" y="3613666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Dijkstra算法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20235" y="423281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贪心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517347" y="52342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动态规划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587205" y="42495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分治法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649409" y="562415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并查集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770175" y="428507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05050"/>
                </a:solidFill>
                <a:latin typeface="Lucida Grande"/>
              </a:rPr>
              <a:t>匈牙利算法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87205" y="478992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05050"/>
                </a:solidFill>
                <a:latin typeface="Lucida Grande"/>
              </a:rPr>
              <a:t>时间复杂度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464368" y="52070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05050"/>
                </a:solidFill>
                <a:latin typeface="Lucida Grande"/>
              </a:rPr>
              <a:t>空间复杂度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826632" y="400645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DFS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598124" y="470124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FS</a:t>
            </a:r>
            <a:endParaRPr lang="zh-CN" altLang="en-US" dirty="0"/>
          </a:p>
        </p:txBody>
      </p:sp>
      <p:sp>
        <p:nvSpPr>
          <p:cNvPr id="24" name="Shape 4873"/>
          <p:cNvSpPr/>
          <p:nvPr/>
        </p:nvSpPr>
        <p:spPr>
          <a:xfrm>
            <a:off x="6422345" y="2941106"/>
            <a:ext cx="686207" cy="465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59"/>
                </a:moveTo>
                <a:cubicBezTo>
                  <a:pt x="0" y="16424"/>
                  <a:pt x="37" y="16188"/>
                  <a:pt x="183" y="15953"/>
                </a:cubicBezTo>
                <a:cubicBezTo>
                  <a:pt x="293" y="15718"/>
                  <a:pt x="513" y="15529"/>
                  <a:pt x="769" y="15388"/>
                </a:cubicBezTo>
                <a:cubicBezTo>
                  <a:pt x="915" y="15294"/>
                  <a:pt x="1135" y="15200"/>
                  <a:pt x="1428" y="15059"/>
                </a:cubicBezTo>
                <a:cubicBezTo>
                  <a:pt x="1721" y="14918"/>
                  <a:pt x="2014" y="14776"/>
                  <a:pt x="2343" y="14635"/>
                </a:cubicBezTo>
                <a:cubicBezTo>
                  <a:pt x="2636" y="14494"/>
                  <a:pt x="2965" y="14353"/>
                  <a:pt x="3295" y="14212"/>
                </a:cubicBezTo>
                <a:cubicBezTo>
                  <a:pt x="3588" y="14118"/>
                  <a:pt x="3881" y="13976"/>
                  <a:pt x="4137" y="13835"/>
                </a:cubicBezTo>
                <a:cubicBezTo>
                  <a:pt x="4210" y="13835"/>
                  <a:pt x="4247" y="13835"/>
                  <a:pt x="4247" y="13788"/>
                </a:cubicBezTo>
                <a:cubicBezTo>
                  <a:pt x="4247" y="13741"/>
                  <a:pt x="4247" y="13600"/>
                  <a:pt x="4247" y="13365"/>
                </a:cubicBezTo>
                <a:cubicBezTo>
                  <a:pt x="4247" y="13176"/>
                  <a:pt x="4210" y="12988"/>
                  <a:pt x="4174" y="12800"/>
                </a:cubicBezTo>
                <a:cubicBezTo>
                  <a:pt x="4100" y="12612"/>
                  <a:pt x="4064" y="12424"/>
                  <a:pt x="3991" y="12282"/>
                </a:cubicBezTo>
                <a:cubicBezTo>
                  <a:pt x="3917" y="12047"/>
                  <a:pt x="3881" y="11812"/>
                  <a:pt x="3807" y="11576"/>
                </a:cubicBezTo>
                <a:cubicBezTo>
                  <a:pt x="3734" y="11294"/>
                  <a:pt x="3698" y="11012"/>
                  <a:pt x="3661" y="10729"/>
                </a:cubicBezTo>
                <a:cubicBezTo>
                  <a:pt x="3588" y="10588"/>
                  <a:pt x="3515" y="10447"/>
                  <a:pt x="3405" y="10165"/>
                </a:cubicBezTo>
                <a:cubicBezTo>
                  <a:pt x="3332" y="9929"/>
                  <a:pt x="3222" y="9600"/>
                  <a:pt x="3148" y="9129"/>
                </a:cubicBezTo>
                <a:cubicBezTo>
                  <a:pt x="3075" y="8753"/>
                  <a:pt x="3039" y="8518"/>
                  <a:pt x="3075" y="8329"/>
                </a:cubicBezTo>
                <a:cubicBezTo>
                  <a:pt x="3075" y="8141"/>
                  <a:pt x="3112" y="7953"/>
                  <a:pt x="3185" y="7812"/>
                </a:cubicBezTo>
                <a:cubicBezTo>
                  <a:pt x="3185" y="7718"/>
                  <a:pt x="3185" y="7718"/>
                  <a:pt x="3185" y="7718"/>
                </a:cubicBezTo>
                <a:cubicBezTo>
                  <a:pt x="3222" y="7671"/>
                  <a:pt x="3222" y="7435"/>
                  <a:pt x="3185" y="7012"/>
                </a:cubicBezTo>
                <a:cubicBezTo>
                  <a:pt x="3148" y="6635"/>
                  <a:pt x="3112" y="6259"/>
                  <a:pt x="3075" y="5882"/>
                </a:cubicBezTo>
                <a:cubicBezTo>
                  <a:pt x="3075" y="5647"/>
                  <a:pt x="3075" y="5271"/>
                  <a:pt x="3148" y="4800"/>
                </a:cubicBezTo>
                <a:cubicBezTo>
                  <a:pt x="3185" y="4282"/>
                  <a:pt x="3368" y="3812"/>
                  <a:pt x="3661" y="3388"/>
                </a:cubicBezTo>
                <a:cubicBezTo>
                  <a:pt x="3734" y="3247"/>
                  <a:pt x="3807" y="3106"/>
                  <a:pt x="3954" y="2965"/>
                </a:cubicBezTo>
                <a:cubicBezTo>
                  <a:pt x="4064" y="2824"/>
                  <a:pt x="4247" y="2682"/>
                  <a:pt x="4430" y="2588"/>
                </a:cubicBezTo>
                <a:cubicBezTo>
                  <a:pt x="4576" y="2447"/>
                  <a:pt x="4796" y="2353"/>
                  <a:pt x="5016" y="2259"/>
                </a:cubicBezTo>
                <a:cubicBezTo>
                  <a:pt x="5272" y="2165"/>
                  <a:pt x="5528" y="2071"/>
                  <a:pt x="5821" y="2071"/>
                </a:cubicBezTo>
                <a:cubicBezTo>
                  <a:pt x="6480" y="2071"/>
                  <a:pt x="6480" y="2071"/>
                  <a:pt x="6480" y="2071"/>
                </a:cubicBezTo>
                <a:cubicBezTo>
                  <a:pt x="6773" y="2071"/>
                  <a:pt x="7029" y="2165"/>
                  <a:pt x="7249" y="2259"/>
                </a:cubicBezTo>
                <a:cubicBezTo>
                  <a:pt x="7505" y="2353"/>
                  <a:pt x="7688" y="2447"/>
                  <a:pt x="7871" y="2588"/>
                </a:cubicBezTo>
                <a:cubicBezTo>
                  <a:pt x="8054" y="2682"/>
                  <a:pt x="8201" y="2824"/>
                  <a:pt x="8347" y="2965"/>
                </a:cubicBezTo>
                <a:cubicBezTo>
                  <a:pt x="8457" y="3106"/>
                  <a:pt x="8567" y="3247"/>
                  <a:pt x="8603" y="3388"/>
                </a:cubicBezTo>
                <a:cubicBezTo>
                  <a:pt x="8896" y="3812"/>
                  <a:pt x="9079" y="4282"/>
                  <a:pt x="9153" y="4800"/>
                </a:cubicBezTo>
                <a:cubicBezTo>
                  <a:pt x="9189" y="5271"/>
                  <a:pt x="9226" y="5647"/>
                  <a:pt x="9189" y="5882"/>
                </a:cubicBezTo>
                <a:cubicBezTo>
                  <a:pt x="9153" y="6259"/>
                  <a:pt x="9116" y="6635"/>
                  <a:pt x="9079" y="7012"/>
                </a:cubicBezTo>
                <a:cubicBezTo>
                  <a:pt x="9079" y="7435"/>
                  <a:pt x="9079" y="7671"/>
                  <a:pt x="9079" y="7718"/>
                </a:cubicBezTo>
                <a:cubicBezTo>
                  <a:pt x="9079" y="7812"/>
                  <a:pt x="9079" y="7812"/>
                  <a:pt x="9079" y="7812"/>
                </a:cubicBezTo>
                <a:cubicBezTo>
                  <a:pt x="9116" y="7953"/>
                  <a:pt x="9153" y="8141"/>
                  <a:pt x="9153" y="8329"/>
                </a:cubicBezTo>
                <a:cubicBezTo>
                  <a:pt x="9189" y="8518"/>
                  <a:pt x="9189" y="8753"/>
                  <a:pt x="9153" y="9129"/>
                </a:cubicBezTo>
                <a:cubicBezTo>
                  <a:pt x="9043" y="9600"/>
                  <a:pt x="8969" y="9929"/>
                  <a:pt x="8860" y="10165"/>
                </a:cubicBezTo>
                <a:cubicBezTo>
                  <a:pt x="8750" y="10447"/>
                  <a:pt x="8677" y="10588"/>
                  <a:pt x="8603" y="10729"/>
                </a:cubicBezTo>
                <a:cubicBezTo>
                  <a:pt x="8603" y="11012"/>
                  <a:pt x="8530" y="11294"/>
                  <a:pt x="8494" y="11576"/>
                </a:cubicBezTo>
                <a:cubicBezTo>
                  <a:pt x="8420" y="11812"/>
                  <a:pt x="8347" y="12047"/>
                  <a:pt x="8274" y="12282"/>
                </a:cubicBezTo>
                <a:cubicBezTo>
                  <a:pt x="8237" y="12376"/>
                  <a:pt x="8164" y="12518"/>
                  <a:pt x="8164" y="12706"/>
                </a:cubicBezTo>
                <a:cubicBezTo>
                  <a:pt x="8164" y="12894"/>
                  <a:pt x="8127" y="13129"/>
                  <a:pt x="8127" y="13365"/>
                </a:cubicBezTo>
                <a:cubicBezTo>
                  <a:pt x="8127" y="13600"/>
                  <a:pt x="8127" y="13741"/>
                  <a:pt x="8127" y="13788"/>
                </a:cubicBezTo>
                <a:cubicBezTo>
                  <a:pt x="8127" y="13835"/>
                  <a:pt x="8164" y="13882"/>
                  <a:pt x="8237" y="13929"/>
                </a:cubicBezTo>
                <a:cubicBezTo>
                  <a:pt x="8384" y="13976"/>
                  <a:pt x="8567" y="14024"/>
                  <a:pt x="8786" y="14118"/>
                </a:cubicBezTo>
                <a:cubicBezTo>
                  <a:pt x="9006" y="14165"/>
                  <a:pt x="9189" y="14306"/>
                  <a:pt x="9445" y="14400"/>
                </a:cubicBezTo>
                <a:cubicBezTo>
                  <a:pt x="9628" y="14494"/>
                  <a:pt x="9812" y="14588"/>
                  <a:pt x="10031" y="14682"/>
                </a:cubicBezTo>
                <a:cubicBezTo>
                  <a:pt x="10287" y="14776"/>
                  <a:pt x="10471" y="14871"/>
                  <a:pt x="10654" y="14965"/>
                </a:cubicBezTo>
                <a:cubicBezTo>
                  <a:pt x="10837" y="14871"/>
                  <a:pt x="10983" y="14824"/>
                  <a:pt x="11129" y="14729"/>
                </a:cubicBezTo>
                <a:cubicBezTo>
                  <a:pt x="11276" y="14682"/>
                  <a:pt x="11422" y="14635"/>
                  <a:pt x="11569" y="14588"/>
                </a:cubicBezTo>
                <a:cubicBezTo>
                  <a:pt x="11605" y="14541"/>
                  <a:pt x="11642" y="14494"/>
                  <a:pt x="11642" y="14447"/>
                </a:cubicBezTo>
                <a:cubicBezTo>
                  <a:pt x="11679" y="14447"/>
                  <a:pt x="11679" y="14259"/>
                  <a:pt x="11679" y="13976"/>
                </a:cubicBezTo>
                <a:cubicBezTo>
                  <a:pt x="11679" y="13741"/>
                  <a:pt x="11642" y="13506"/>
                  <a:pt x="11569" y="13224"/>
                </a:cubicBezTo>
                <a:cubicBezTo>
                  <a:pt x="11496" y="12988"/>
                  <a:pt x="11459" y="12753"/>
                  <a:pt x="11386" y="12565"/>
                </a:cubicBezTo>
                <a:cubicBezTo>
                  <a:pt x="11276" y="12329"/>
                  <a:pt x="11203" y="12047"/>
                  <a:pt x="11129" y="11718"/>
                </a:cubicBezTo>
                <a:cubicBezTo>
                  <a:pt x="11056" y="11388"/>
                  <a:pt x="10983" y="11059"/>
                  <a:pt x="10946" y="10682"/>
                </a:cubicBezTo>
                <a:cubicBezTo>
                  <a:pt x="10873" y="10541"/>
                  <a:pt x="10763" y="10353"/>
                  <a:pt x="10617" y="10024"/>
                </a:cubicBezTo>
                <a:cubicBezTo>
                  <a:pt x="10507" y="9741"/>
                  <a:pt x="10397" y="9271"/>
                  <a:pt x="10324" y="8706"/>
                </a:cubicBezTo>
                <a:cubicBezTo>
                  <a:pt x="10251" y="8282"/>
                  <a:pt x="10214" y="7906"/>
                  <a:pt x="10251" y="7718"/>
                </a:cubicBezTo>
                <a:cubicBezTo>
                  <a:pt x="10287" y="7482"/>
                  <a:pt x="10287" y="7294"/>
                  <a:pt x="10324" y="7106"/>
                </a:cubicBezTo>
                <a:cubicBezTo>
                  <a:pt x="10324" y="7059"/>
                  <a:pt x="10361" y="7059"/>
                  <a:pt x="10397" y="7012"/>
                </a:cubicBezTo>
                <a:cubicBezTo>
                  <a:pt x="10397" y="6871"/>
                  <a:pt x="10361" y="6588"/>
                  <a:pt x="10361" y="6118"/>
                </a:cubicBezTo>
                <a:cubicBezTo>
                  <a:pt x="10361" y="5647"/>
                  <a:pt x="10287" y="5176"/>
                  <a:pt x="10251" y="4659"/>
                </a:cubicBezTo>
                <a:cubicBezTo>
                  <a:pt x="10178" y="4376"/>
                  <a:pt x="10178" y="3953"/>
                  <a:pt x="10287" y="3341"/>
                </a:cubicBezTo>
                <a:cubicBezTo>
                  <a:pt x="10397" y="2776"/>
                  <a:pt x="10580" y="2212"/>
                  <a:pt x="10910" y="1647"/>
                </a:cubicBezTo>
                <a:cubicBezTo>
                  <a:pt x="11020" y="1459"/>
                  <a:pt x="11166" y="1271"/>
                  <a:pt x="11313" y="1082"/>
                </a:cubicBezTo>
                <a:cubicBezTo>
                  <a:pt x="11459" y="894"/>
                  <a:pt x="11642" y="753"/>
                  <a:pt x="11862" y="612"/>
                </a:cubicBezTo>
                <a:cubicBezTo>
                  <a:pt x="12081" y="471"/>
                  <a:pt x="12338" y="329"/>
                  <a:pt x="12631" y="188"/>
                </a:cubicBezTo>
                <a:cubicBezTo>
                  <a:pt x="12923" y="47"/>
                  <a:pt x="13253" y="0"/>
                  <a:pt x="13619" y="0"/>
                </a:cubicBezTo>
                <a:cubicBezTo>
                  <a:pt x="14424" y="0"/>
                  <a:pt x="14424" y="0"/>
                  <a:pt x="14424" y="0"/>
                </a:cubicBezTo>
                <a:cubicBezTo>
                  <a:pt x="14791" y="0"/>
                  <a:pt x="15120" y="47"/>
                  <a:pt x="15376" y="188"/>
                </a:cubicBezTo>
                <a:cubicBezTo>
                  <a:pt x="15669" y="329"/>
                  <a:pt x="15925" y="471"/>
                  <a:pt x="16145" y="612"/>
                </a:cubicBezTo>
                <a:cubicBezTo>
                  <a:pt x="16365" y="753"/>
                  <a:pt x="16548" y="894"/>
                  <a:pt x="16731" y="1082"/>
                </a:cubicBezTo>
                <a:cubicBezTo>
                  <a:pt x="16877" y="1271"/>
                  <a:pt x="17024" y="1459"/>
                  <a:pt x="17097" y="1647"/>
                </a:cubicBezTo>
                <a:cubicBezTo>
                  <a:pt x="17463" y="2212"/>
                  <a:pt x="17683" y="2776"/>
                  <a:pt x="17756" y="3341"/>
                </a:cubicBezTo>
                <a:cubicBezTo>
                  <a:pt x="17829" y="3953"/>
                  <a:pt x="17866" y="4376"/>
                  <a:pt x="17829" y="4659"/>
                </a:cubicBezTo>
                <a:cubicBezTo>
                  <a:pt x="17756" y="5176"/>
                  <a:pt x="17719" y="5647"/>
                  <a:pt x="17683" y="6118"/>
                </a:cubicBezTo>
                <a:cubicBezTo>
                  <a:pt x="17646" y="6588"/>
                  <a:pt x="17646" y="6871"/>
                  <a:pt x="17683" y="7012"/>
                </a:cubicBezTo>
                <a:cubicBezTo>
                  <a:pt x="17683" y="7059"/>
                  <a:pt x="17683" y="7059"/>
                  <a:pt x="17683" y="7106"/>
                </a:cubicBezTo>
                <a:cubicBezTo>
                  <a:pt x="17756" y="7294"/>
                  <a:pt x="17793" y="7482"/>
                  <a:pt x="17793" y="7718"/>
                </a:cubicBezTo>
                <a:cubicBezTo>
                  <a:pt x="17829" y="7906"/>
                  <a:pt x="17793" y="8282"/>
                  <a:pt x="17719" y="8706"/>
                </a:cubicBezTo>
                <a:cubicBezTo>
                  <a:pt x="17646" y="9271"/>
                  <a:pt x="17536" y="9741"/>
                  <a:pt x="17426" y="10024"/>
                </a:cubicBezTo>
                <a:cubicBezTo>
                  <a:pt x="17317" y="10353"/>
                  <a:pt x="17170" y="10541"/>
                  <a:pt x="17060" y="10682"/>
                </a:cubicBezTo>
                <a:cubicBezTo>
                  <a:pt x="17024" y="11059"/>
                  <a:pt x="16951" y="11388"/>
                  <a:pt x="16877" y="11718"/>
                </a:cubicBezTo>
                <a:cubicBezTo>
                  <a:pt x="16804" y="12047"/>
                  <a:pt x="16731" y="12329"/>
                  <a:pt x="16621" y="12565"/>
                </a:cubicBezTo>
                <a:cubicBezTo>
                  <a:pt x="16584" y="12753"/>
                  <a:pt x="16548" y="12941"/>
                  <a:pt x="16548" y="13129"/>
                </a:cubicBezTo>
                <a:cubicBezTo>
                  <a:pt x="16511" y="13365"/>
                  <a:pt x="16475" y="13647"/>
                  <a:pt x="16475" y="13976"/>
                </a:cubicBezTo>
                <a:cubicBezTo>
                  <a:pt x="16475" y="14259"/>
                  <a:pt x="16475" y="14447"/>
                  <a:pt x="16511" y="14494"/>
                </a:cubicBezTo>
                <a:cubicBezTo>
                  <a:pt x="16511" y="14541"/>
                  <a:pt x="16548" y="14588"/>
                  <a:pt x="16584" y="14588"/>
                </a:cubicBezTo>
                <a:cubicBezTo>
                  <a:pt x="16914" y="14729"/>
                  <a:pt x="17317" y="14871"/>
                  <a:pt x="17683" y="15059"/>
                </a:cubicBezTo>
                <a:cubicBezTo>
                  <a:pt x="18085" y="15247"/>
                  <a:pt x="18488" y="15388"/>
                  <a:pt x="18927" y="15576"/>
                </a:cubicBezTo>
                <a:cubicBezTo>
                  <a:pt x="19294" y="15765"/>
                  <a:pt x="19660" y="15953"/>
                  <a:pt x="20026" y="16141"/>
                </a:cubicBezTo>
                <a:cubicBezTo>
                  <a:pt x="20355" y="16282"/>
                  <a:pt x="20648" y="16424"/>
                  <a:pt x="20831" y="16565"/>
                </a:cubicBezTo>
                <a:cubicBezTo>
                  <a:pt x="21124" y="16706"/>
                  <a:pt x="21344" y="16941"/>
                  <a:pt x="21454" y="17224"/>
                </a:cubicBezTo>
                <a:cubicBezTo>
                  <a:pt x="21527" y="17506"/>
                  <a:pt x="21600" y="17788"/>
                  <a:pt x="21600" y="18024"/>
                </a:cubicBezTo>
                <a:cubicBezTo>
                  <a:pt x="21600" y="18306"/>
                  <a:pt x="21600" y="18776"/>
                  <a:pt x="21600" y="19388"/>
                </a:cubicBezTo>
                <a:cubicBezTo>
                  <a:pt x="21600" y="20047"/>
                  <a:pt x="21600" y="20424"/>
                  <a:pt x="21600" y="20612"/>
                </a:cubicBezTo>
                <a:cubicBezTo>
                  <a:pt x="21600" y="20800"/>
                  <a:pt x="21527" y="21035"/>
                  <a:pt x="21417" y="21224"/>
                </a:cubicBezTo>
                <a:cubicBezTo>
                  <a:pt x="21307" y="21459"/>
                  <a:pt x="21124" y="21600"/>
                  <a:pt x="20831" y="21600"/>
                </a:cubicBezTo>
                <a:cubicBezTo>
                  <a:pt x="20612" y="21600"/>
                  <a:pt x="19769" y="21600"/>
                  <a:pt x="18342" y="21600"/>
                </a:cubicBezTo>
                <a:cubicBezTo>
                  <a:pt x="16914" y="21600"/>
                  <a:pt x="15779" y="21600"/>
                  <a:pt x="14900" y="21600"/>
                </a:cubicBezTo>
                <a:cubicBezTo>
                  <a:pt x="14644" y="21600"/>
                  <a:pt x="14388" y="21600"/>
                  <a:pt x="14058" y="21600"/>
                </a:cubicBezTo>
                <a:cubicBezTo>
                  <a:pt x="13912" y="21600"/>
                  <a:pt x="13912" y="21600"/>
                  <a:pt x="13912" y="21600"/>
                </a:cubicBezTo>
                <a:cubicBezTo>
                  <a:pt x="13619" y="21600"/>
                  <a:pt x="13326" y="21600"/>
                  <a:pt x="13070" y="21600"/>
                </a:cubicBezTo>
                <a:cubicBezTo>
                  <a:pt x="12228" y="21600"/>
                  <a:pt x="11093" y="21600"/>
                  <a:pt x="9665" y="21600"/>
                </a:cubicBezTo>
                <a:cubicBezTo>
                  <a:pt x="8237" y="21600"/>
                  <a:pt x="7395" y="21600"/>
                  <a:pt x="7176" y="21600"/>
                </a:cubicBezTo>
                <a:cubicBezTo>
                  <a:pt x="6883" y="21600"/>
                  <a:pt x="6663" y="21459"/>
                  <a:pt x="6553" y="21224"/>
                </a:cubicBezTo>
                <a:cubicBezTo>
                  <a:pt x="6443" y="21035"/>
                  <a:pt x="6370" y="20800"/>
                  <a:pt x="6370" y="20612"/>
                </a:cubicBezTo>
                <a:cubicBezTo>
                  <a:pt x="6370" y="20518"/>
                  <a:pt x="6370" y="20376"/>
                  <a:pt x="6370" y="20188"/>
                </a:cubicBezTo>
                <a:cubicBezTo>
                  <a:pt x="6370" y="20000"/>
                  <a:pt x="6370" y="19812"/>
                  <a:pt x="6370" y="19576"/>
                </a:cubicBezTo>
                <a:cubicBezTo>
                  <a:pt x="6297" y="19576"/>
                  <a:pt x="6260" y="19576"/>
                  <a:pt x="6187" y="19576"/>
                </a:cubicBezTo>
                <a:cubicBezTo>
                  <a:pt x="6041" y="19576"/>
                  <a:pt x="6041" y="19576"/>
                  <a:pt x="6041" y="19576"/>
                </a:cubicBezTo>
                <a:cubicBezTo>
                  <a:pt x="5821" y="19576"/>
                  <a:pt x="5601" y="19576"/>
                  <a:pt x="5382" y="19576"/>
                </a:cubicBezTo>
                <a:cubicBezTo>
                  <a:pt x="4686" y="19576"/>
                  <a:pt x="3771" y="19576"/>
                  <a:pt x="2599" y="19576"/>
                </a:cubicBezTo>
                <a:cubicBezTo>
                  <a:pt x="1464" y="19576"/>
                  <a:pt x="805" y="19576"/>
                  <a:pt x="622" y="19576"/>
                </a:cubicBezTo>
                <a:cubicBezTo>
                  <a:pt x="366" y="19576"/>
                  <a:pt x="183" y="19435"/>
                  <a:pt x="110" y="19247"/>
                </a:cubicBezTo>
                <a:cubicBezTo>
                  <a:pt x="37" y="19059"/>
                  <a:pt x="0" y="18871"/>
                  <a:pt x="0" y="18776"/>
                </a:cubicBezTo>
                <a:cubicBezTo>
                  <a:pt x="0" y="18588"/>
                  <a:pt x="0" y="18259"/>
                  <a:pt x="0" y="17741"/>
                </a:cubicBezTo>
                <a:cubicBezTo>
                  <a:pt x="0" y="17224"/>
                  <a:pt x="0" y="16894"/>
                  <a:pt x="0" y="16659"/>
                </a:cubicBezTo>
                <a:close/>
                <a:moveTo>
                  <a:pt x="805" y="16659"/>
                </a:moveTo>
                <a:cubicBezTo>
                  <a:pt x="805" y="18494"/>
                  <a:pt x="805" y="18494"/>
                  <a:pt x="805" y="18494"/>
                </a:cubicBezTo>
                <a:cubicBezTo>
                  <a:pt x="6370" y="18494"/>
                  <a:pt x="6370" y="18494"/>
                  <a:pt x="6370" y="18494"/>
                </a:cubicBezTo>
                <a:cubicBezTo>
                  <a:pt x="6370" y="18447"/>
                  <a:pt x="6370" y="18353"/>
                  <a:pt x="6370" y="18259"/>
                </a:cubicBezTo>
                <a:cubicBezTo>
                  <a:pt x="6370" y="18165"/>
                  <a:pt x="6370" y="18118"/>
                  <a:pt x="6370" y="18024"/>
                </a:cubicBezTo>
                <a:cubicBezTo>
                  <a:pt x="6370" y="17788"/>
                  <a:pt x="6443" y="17506"/>
                  <a:pt x="6626" y="17176"/>
                </a:cubicBezTo>
                <a:cubicBezTo>
                  <a:pt x="6773" y="16894"/>
                  <a:pt x="7029" y="16659"/>
                  <a:pt x="7322" y="16471"/>
                </a:cubicBezTo>
                <a:cubicBezTo>
                  <a:pt x="7542" y="16376"/>
                  <a:pt x="7871" y="16235"/>
                  <a:pt x="8237" y="16047"/>
                </a:cubicBezTo>
                <a:cubicBezTo>
                  <a:pt x="8603" y="15859"/>
                  <a:pt x="9006" y="15671"/>
                  <a:pt x="9445" y="15435"/>
                </a:cubicBezTo>
                <a:cubicBezTo>
                  <a:pt x="9189" y="15388"/>
                  <a:pt x="8933" y="15247"/>
                  <a:pt x="8677" y="15153"/>
                </a:cubicBezTo>
                <a:cubicBezTo>
                  <a:pt x="8420" y="15012"/>
                  <a:pt x="8201" y="14918"/>
                  <a:pt x="7981" y="14918"/>
                </a:cubicBezTo>
                <a:cubicBezTo>
                  <a:pt x="7652" y="14729"/>
                  <a:pt x="7468" y="14494"/>
                  <a:pt x="7395" y="14212"/>
                </a:cubicBezTo>
                <a:cubicBezTo>
                  <a:pt x="7359" y="13882"/>
                  <a:pt x="7322" y="13600"/>
                  <a:pt x="7322" y="13365"/>
                </a:cubicBezTo>
                <a:cubicBezTo>
                  <a:pt x="7322" y="13035"/>
                  <a:pt x="7359" y="12753"/>
                  <a:pt x="7395" y="12518"/>
                </a:cubicBezTo>
                <a:cubicBezTo>
                  <a:pt x="7395" y="12282"/>
                  <a:pt x="7468" y="12047"/>
                  <a:pt x="7505" y="11812"/>
                </a:cubicBezTo>
                <a:cubicBezTo>
                  <a:pt x="7578" y="11671"/>
                  <a:pt x="7652" y="11482"/>
                  <a:pt x="7725" y="11247"/>
                </a:cubicBezTo>
                <a:cubicBezTo>
                  <a:pt x="7761" y="11012"/>
                  <a:pt x="7798" y="10824"/>
                  <a:pt x="7798" y="10588"/>
                </a:cubicBezTo>
                <a:cubicBezTo>
                  <a:pt x="7871" y="10306"/>
                  <a:pt x="7871" y="10306"/>
                  <a:pt x="7871" y="10306"/>
                </a:cubicBezTo>
                <a:cubicBezTo>
                  <a:pt x="7981" y="10071"/>
                  <a:pt x="7981" y="10071"/>
                  <a:pt x="7981" y="10071"/>
                </a:cubicBezTo>
                <a:cubicBezTo>
                  <a:pt x="8018" y="10024"/>
                  <a:pt x="8091" y="9929"/>
                  <a:pt x="8127" y="9741"/>
                </a:cubicBezTo>
                <a:cubicBezTo>
                  <a:pt x="8201" y="9600"/>
                  <a:pt x="8274" y="9318"/>
                  <a:pt x="8347" y="8941"/>
                </a:cubicBezTo>
                <a:cubicBezTo>
                  <a:pt x="8347" y="8659"/>
                  <a:pt x="8384" y="8471"/>
                  <a:pt x="8384" y="8424"/>
                </a:cubicBezTo>
                <a:cubicBezTo>
                  <a:pt x="8384" y="8329"/>
                  <a:pt x="8384" y="8282"/>
                  <a:pt x="8384" y="8235"/>
                </a:cubicBezTo>
                <a:cubicBezTo>
                  <a:pt x="8347" y="8188"/>
                  <a:pt x="8347" y="8141"/>
                  <a:pt x="8347" y="8094"/>
                </a:cubicBezTo>
                <a:cubicBezTo>
                  <a:pt x="8347" y="8047"/>
                  <a:pt x="8311" y="8000"/>
                  <a:pt x="8274" y="7953"/>
                </a:cubicBezTo>
                <a:cubicBezTo>
                  <a:pt x="8237" y="7718"/>
                  <a:pt x="8237" y="7341"/>
                  <a:pt x="8274" y="6871"/>
                </a:cubicBezTo>
                <a:cubicBezTo>
                  <a:pt x="8311" y="6400"/>
                  <a:pt x="8347" y="5976"/>
                  <a:pt x="8420" y="5694"/>
                </a:cubicBezTo>
                <a:cubicBezTo>
                  <a:pt x="8420" y="5600"/>
                  <a:pt x="8420" y="5365"/>
                  <a:pt x="8347" y="5035"/>
                </a:cubicBezTo>
                <a:cubicBezTo>
                  <a:pt x="8311" y="4706"/>
                  <a:pt x="8201" y="4376"/>
                  <a:pt x="7981" y="4047"/>
                </a:cubicBezTo>
                <a:cubicBezTo>
                  <a:pt x="7871" y="3859"/>
                  <a:pt x="7688" y="3624"/>
                  <a:pt x="7468" y="3435"/>
                </a:cubicBezTo>
                <a:cubicBezTo>
                  <a:pt x="7212" y="3247"/>
                  <a:pt x="6883" y="3106"/>
                  <a:pt x="6443" y="3059"/>
                </a:cubicBezTo>
                <a:cubicBezTo>
                  <a:pt x="5858" y="3059"/>
                  <a:pt x="5858" y="3059"/>
                  <a:pt x="5858" y="3059"/>
                </a:cubicBezTo>
                <a:cubicBezTo>
                  <a:pt x="5675" y="3106"/>
                  <a:pt x="5492" y="3153"/>
                  <a:pt x="5345" y="3200"/>
                </a:cubicBezTo>
                <a:cubicBezTo>
                  <a:pt x="5199" y="3247"/>
                  <a:pt x="5052" y="3294"/>
                  <a:pt x="4906" y="3388"/>
                </a:cubicBezTo>
                <a:cubicBezTo>
                  <a:pt x="4759" y="3482"/>
                  <a:pt x="4649" y="3576"/>
                  <a:pt x="4540" y="3671"/>
                </a:cubicBezTo>
                <a:cubicBezTo>
                  <a:pt x="4430" y="3765"/>
                  <a:pt x="4357" y="3906"/>
                  <a:pt x="4283" y="4047"/>
                </a:cubicBezTo>
                <a:cubicBezTo>
                  <a:pt x="4100" y="4376"/>
                  <a:pt x="3954" y="4706"/>
                  <a:pt x="3917" y="5035"/>
                </a:cubicBezTo>
                <a:cubicBezTo>
                  <a:pt x="3881" y="5365"/>
                  <a:pt x="3844" y="5600"/>
                  <a:pt x="3844" y="5694"/>
                </a:cubicBezTo>
                <a:cubicBezTo>
                  <a:pt x="3917" y="5929"/>
                  <a:pt x="3954" y="6353"/>
                  <a:pt x="3991" y="6824"/>
                </a:cubicBezTo>
                <a:cubicBezTo>
                  <a:pt x="4027" y="7341"/>
                  <a:pt x="4027" y="7718"/>
                  <a:pt x="3991" y="7953"/>
                </a:cubicBezTo>
                <a:cubicBezTo>
                  <a:pt x="3954" y="7953"/>
                  <a:pt x="3954" y="7953"/>
                  <a:pt x="3954" y="7953"/>
                </a:cubicBezTo>
                <a:cubicBezTo>
                  <a:pt x="3954" y="8047"/>
                  <a:pt x="3954" y="8047"/>
                  <a:pt x="3954" y="8047"/>
                </a:cubicBezTo>
                <a:cubicBezTo>
                  <a:pt x="3954" y="8094"/>
                  <a:pt x="3954" y="8141"/>
                  <a:pt x="3954" y="8141"/>
                </a:cubicBezTo>
                <a:cubicBezTo>
                  <a:pt x="3917" y="8141"/>
                  <a:pt x="3917" y="8141"/>
                  <a:pt x="3917" y="8141"/>
                </a:cubicBezTo>
                <a:cubicBezTo>
                  <a:pt x="3917" y="8235"/>
                  <a:pt x="3917" y="8235"/>
                  <a:pt x="3917" y="8235"/>
                </a:cubicBezTo>
                <a:cubicBezTo>
                  <a:pt x="3917" y="8282"/>
                  <a:pt x="3917" y="8329"/>
                  <a:pt x="3917" y="8424"/>
                </a:cubicBezTo>
                <a:cubicBezTo>
                  <a:pt x="3917" y="8471"/>
                  <a:pt x="3917" y="8659"/>
                  <a:pt x="3954" y="8941"/>
                </a:cubicBezTo>
                <a:cubicBezTo>
                  <a:pt x="4027" y="9318"/>
                  <a:pt x="4064" y="9600"/>
                  <a:pt x="4137" y="9741"/>
                </a:cubicBezTo>
                <a:cubicBezTo>
                  <a:pt x="4210" y="9929"/>
                  <a:pt x="4247" y="10024"/>
                  <a:pt x="4283" y="10071"/>
                </a:cubicBezTo>
                <a:cubicBezTo>
                  <a:pt x="4430" y="10306"/>
                  <a:pt x="4430" y="10306"/>
                  <a:pt x="4430" y="10306"/>
                </a:cubicBezTo>
                <a:cubicBezTo>
                  <a:pt x="4466" y="10588"/>
                  <a:pt x="4466" y="10588"/>
                  <a:pt x="4466" y="10588"/>
                </a:cubicBezTo>
                <a:cubicBezTo>
                  <a:pt x="4466" y="10824"/>
                  <a:pt x="4503" y="11012"/>
                  <a:pt x="4576" y="11247"/>
                </a:cubicBezTo>
                <a:cubicBezTo>
                  <a:pt x="4613" y="11482"/>
                  <a:pt x="4686" y="11671"/>
                  <a:pt x="4723" y="11765"/>
                </a:cubicBezTo>
                <a:cubicBezTo>
                  <a:pt x="4796" y="12000"/>
                  <a:pt x="4869" y="12282"/>
                  <a:pt x="4942" y="12518"/>
                </a:cubicBezTo>
                <a:cubicBezTo>
                  <a:pt x="5016" y="12800"/>
                  <a:pt x="5052" y="13082"/>
                  <a:pt x="5052" y="13365"/>
                </a:cubicBezTo>
                <a:cubicBezTo>
                  <a:pt x="5052" y="13553"/>
                  <a:pt x="5016" y="13835"/>
                  <a:pt x="4979" y="14165"/>
                </a:cubicBezTo>
                <a:cubicBezTo>
                  <a:pt x="4942" y="14494"/>
                  <a:pt x="4723" y="14729"/>
                  <a:pt x="4393" y="14824"/>
                </a:cubicBezTo>
                <a:cubicBezTo>
                  <a:pt x="4137" y="14965"/>
                  <a:pt x="3844" y="15106"/>
                  <a:pt x="3551" y="15200"/>
                </a:cubicBezTo>
                <a:cubicBezTo>
                  <a:pt x="3222" y="15341"/>
                  <a:pt x="2929" y="15435"/>
                  <a:pt x="2599" y="15576"/>
                </a:cubicBezTo>
                <a:cubicBezTo>
                  <a:pt x="2306" y="15718"/>
                  <a:pt x="2014" y="15859"/>
                  <a:pt x="1721" y="16000"/>
                </a:cubicBezTo>
                <a:cubicBezTo>
                  <a:pt x="1464" y="16141"/>
                  <a:pt x="1245" y="16235"/>
                  <a:pt x="1025" y="16376"/>
                </a:cubicBezTo>
                <a:cubicBezTo>
                  <a:pt x="952" y="16424"/>
                  <a:pt x="879" y="16471"/>
                  <a:pt x="842" y="16518"/>
                </a:cubicBezTo>
                <a:cubicBezTo>
                  <a:pt x="805" y="16565"/>
                  <a:pt x="805" y="16659"/>
                  <a:pt x="805" y="16659"/>
                </a:cubicBezTo>
                <a:close/>
                <a:moveTo>
                  <a:pt x="7176" y="18024"/>
                </a:moveTo>
                <a:cubicBezTo>
                  <a:pt x="7176" y="20612"/>
                  <a:pt x="7176" y="20612"/>
                  <a:pt x="7176" y="20612"/>
                </a:cubicBezTo>
                <a:cubicBezTo>
                  <a:pt x="20758" y="20612"/>
                  <a:pt x="20758" y="20612"/>
                  <a:pt x="20758" y="20612"/>
                </a:cubicBezTo>
                <a:cubicBezTo>
                  <a:pt x="20758" y="18024"/>
                  <a:pt x="20758" y="18024"/>
                  <a:pt x="20758" y="18024"/>
                </a:cubicBezTo>
                <a:cubicBezTo>
                  <a:pt x="20758" y="17882"/>
                  <a:pt x="20758" y="17788"/>
                  <a:pt x="20721" y="17694"/>
                </a:cubicBezTo>
                <a:cubicBezTo>
                  <a:pt x="20685" y="17647"/>
                  <a:pt x="20612" y="17553"/>
                  <a:pt x="20502" y="17459"/>
                </a:cubicBezTo>
                <a:cubicBezTo>
                  <a:pt x="20282" y="17365"/>
                  <a:pt x="20026" y="17224"/>
                  <a:pt x="19696" y="17035"/>
                </a:cubicBezTo>
                <a:cubicBezTo>
                  <a:pt x="19367" y="16894"/>
                  <a:pt x="19001" y="16706"/>
                  <a:pt x="18635" y="16565"/>
                </a:cubicBezTo>
                <a:cubicBezTo>
                  <a:pt x="18232" y="16376"/>
                  <a:pt x="17866" y="16235"/>
                  <a:pt x="17426" y="16047"/>
                </a:cubicBezTo>
                <a:cubicBezTo>
                  <a:pt x="17024" y="15859"/>
                  <a:pt x="16658" y="15718"/>
                  <a:pt x="16328" y="15576"/>
                </a:cubicBezTo>
                <a:cubicBezTo>
                  <a:pt x="16035" y="15435"/>
                  <a:pt x="15816" y="15247"/>
                  <a:pt x="15779" y="14918"/>
                </a:cubicBezTo>
                <a:cubicBezTo>
                  <a:pt x="15706" y="14588"/>
                  <a:pt x="15669" y="14259"/>
                  <a:pt x="15669" y="13976"/>
                </a:cubicBezTo>
                <a:cubicBezTo>
                  <a:pt x="15669" y="13553"/>
                  <a:pt x="15706" y="13224"/>
                  <a:pt x="15742" y="12941"/>
                </a:cubicBezTo>
                <a:cubicBezTo>
                  <a:pt x="15779" y="12659"/>
                  <a:pt x="15852" y="12376"/>
                  <a:pt x="15925" y="12141"/>
                </a:cubicBezTo>
                <a:cubicBezTo>
                  <a:pt x="15962" y="11953"/>
                  <a:pt x="16035" y="11671"/>
                  <a:pt x="16145" y="11388"/>
                </a:cubicBezTo>
                <a:cubicBezTo>
                  <a:pt x="16218" y="11106"/>
                  <a:pt x="16255" y="10824"/>
                  <a:pt x="16292" y="10541"/>
                </a:cubicBezTo>
                <a:cubicBezTo>
                  <a:pt x="16292" y="10259"/>
                  <a:pt x="16292" y="10259"/>
                  <a:pt x="16292" y="10259"/>
                </a:cubicBezTo>
                <a:cubicBezTo>
                  <a:pt x="16475" y="9976"/>
                  <a:pt x="16475" y="9976"/>
                  <a:pt x="16475" y="9976"/>
                </a:cubicBezTo>
                <a:cubicBezTo>
                  <a:pt x="16511" y="9976"/>
                  <a:pt x="16584" y="9835"/>
                  <a:pt x="16658" y="9600"/>
                </a:cubicBezTo>
                <a:cubicBezTo>
                  <a:pt x="16767" y="9365"/>
                  <a:pt x="16841" y="9035"/>
                  <a:pt x="16914" y="8518"/>
                </a:cubicBezTo>
                <a:cubicBezTo>
                  <a:pt x="16987" y="8141"/>
                  <a:pt x="16987" y="7906"/>
                  <a:pt x="16987" y="7812"/>
                </a:cubicBezTo>
                <a:cubicBezTo>
                  <a:pt x="16951" y="7671"/>
                  <a:pt x="16951" y="7576"/>
                  <a:pt x="16951" y="7482"/>
                </a:cubicBezTo>
                <a:cubicBezTo>
                  <a:pt x="16914" y="7435"/>
                  <a:pt x="16914" y="7388"/>
                  <a:pt x="16914" y="7341"/>
                </a:cubicBezTo>
                <a:cubicBezTo>
                  <a:pt x="16914" y="7341"/>
                  <a:pt x="16914" y="7294"/>
                  <a:pt x="16877" y="7247"/>
                </a:cubicBezTo>
                <a:cubicBezTo>
                  <a:pt x="16877" y="7200"/>
                  <a:pt x="16877" y="7200"/>
                  <a:pt x="16877" y="7200"/>
                </a:cubicBezTo>
                <a:cubicBezTo>
                  <a:pt x="16841" y="6965"/>
                  <a:pt x="16841" y="6588"/>
                  <a:pt x="16877" y="5976"/>
                </a:cubicBezTo>
                <a:cubicBezTo>
                  <a:pt x="16914" y="5412"/>
                  <a:pt x="16951" y="4894"/>
                  <a:pt x="17024" y="4471"/>
                </a:cubicBezTo>
                <a:cubicBezTo>
                  <a:pt x="17024" y="4329"/>
                  <a:pt x="17024" y="4000"/>
                  <a:pt x="16951" y="3576"/>
                </a:cubicBezTo>
                <a:cubicBezTo>
                  <a:pt x="16914" y="3106"/>
                  <a:pt x="16731" y="2682"/>
                  <a:pt x="16475" y="2259"/>
                </a:cubicBezTo>
                <a:cubicBezTo>
                  <a:pt x="16401" y="2165"/>
                  <a:pt x="16292" y="2024"/>
                  <a:pt x="16182" y="1882"/>
                </a:cubicBezTo>
                <a:cubicBezTo>
                  <a:pt x="16072" y="1741"/>
                  <a:pt x="15925" y="1600"/>
                  <a:pt x="15779" y="1459"/>
                </a:cubicBezTo>
                <a:cubicBezTo>
                  <a:pt x="15596" y="1365"/>
                  <a:pt x="15376" y="1271"/>
                  <a:pt x="15157" y="1176"/>
                </a:cubicBezTo>
                <a:cubicBezTo>
                  <a:pt x="14937" y="1082"/>
                  <a:pt x="14681" y="1035"/>
                  <a:pt x="14388" y="988"/>
                </a:cubicBezTo>
                <a:cubicBezTo>
                  <a:pt x="13656" y="988"/>
                  <a:pt x="13656" y="988"/>
                  <a:pt x="13656" y="988"/>
                </a:cubicBezTo>
                <a:cubicBezTo>
                  <a:pt x="13399" y="1035"/>
                  <a:pt x="13180" y="1082"/>
                  <a:pt x="12997" y="1129"/>
                </a:cubicBezTo>
                <a:cubicBezTo>
                  <a:pt x="12777" y="1224"/>
                  <a:pt x="12594" y="1318"/>
                  <a:pt x="12447" y="1412"/>
                </a:cubicBezTo>
                <a:cubicBezTo>
                  <a:pt x="12228" y="1506"/>
                  <a:pt x="12081" y="1600"/>
                  <a:pt x="11935" y="1741"/>
                </a:cubicBezTo>
                <a:cubicBezTo>
                  <a:pt x="11788" y="1882"/>
                  <a:pt x="11642" y="2071"/>
                  <a:pt x="11532" y="2259"/>
                </a:cubicBezTo>
                <a:cubicBezTo>
                  <a:pt x="11276" y="2682"/>
                  <a:pt x="11129" y="3106"/>
                  <a:pt x="11056" y="3576"/>
                </a:cubicBezTo>
                <a:cubicBezTo>
                  <a:pt x="10983" y="4000"/>
                  <a:pt x="10983" y="4329"/>
                  <a:pt x="11020" y="4471"/>
                </a:cubicBezTo>
                <a:cubicBezTo>
                  <a:pt x="11056" y="4894"/>
                  <a:pt x="11129" y="5412"/>
                  <a:pt x="11129" y="5976"/>
                </a:cubicBezTo>
                <a:cubicBezTo>
                  <a:pt x="11166" y="6588"/>
                  <a:pt x="11166" y="7012"/>
                  <a:pt x="11129" y="7247"/>
                </a:cubicBezTo>
                <a:cubicBezTo>
                  <a:pt x="11129" y="7294"/>
                  <a:pt x="11129" y="7294"/>
                  <a:pt x="11129" y="7294"/>
                </a:cubicBezTo>
                <a:cubicBezTo>
                  <a:pt x="11093" y="7435"/>
                  <a:pt x="11093" y="7435"/>
                  <a:pt x="11093" y="7435"/>
                </a:cubicBezTo>
                <a:cubicBezTo>
                  <a:pt x="11093" y="7482"/>
                  <a:pt x="11093" y="7482"/>
                  <a:pt x="11093" y="7482"/>
                </a:cubicBezTo>
                <a:cubicBezTo>
                  <a:pt x="11056" y="7576"/>
                  <a:pt x="11056" y="7671"/>
                  <a:pt x="11020" y="7812"/>
                </a:cubicBezTo>
                <a:cubicBezTo>
                  <a:pt x="11020" y="7906"/>
                  <a:pt x="11020" y="8141"/>
                  <a:pt x="11093" y="8518"/>
                </a:cubicBezTo>
                <a:cubicBezTo>
                  <a:pt x="11203" y="9035"/>
                  <a:pt x="11276" y="9365"/>
                  <a:pt x="11349" y="9600"/>
                </a:cubicBezTo>
                <a:cubicBezTo>
                  <a:pt x="11422" y="9835"/>
                  <a:pt x="11496" y="9976"/>
                  <a:pt x="11569" y="9976"/>
                </a:cubicBezTo>
                <a:cubicBezTo>
                  <a:pt x="11715" y="10259"/>
                  <a:pt x="11715" y="10259"/>
                  <a:pt x="11715" y="10259"/>
                </a:cubicBezTo>
                <a:cubicBezTo>
                  <a:pt x="11752" y="10541"/>
                  <a:pt x="11752" y="10541"/>
                  <a:pt x="11752" y="10541"/>
                </a:cubicBezTo>
                <a:cubicBezTo>
                  <a:pt x="11788" y="10824"/>
                  <a:pt x="11862" y="11106"/>
                  <a:pt x="11898" y="11388"/>
                </a:cubicBezTo>
                <a:cubicBezTo>
                  <a:pt x="11972" y="11671"/>
                  <a:pt x="12045" y="11953"/>
                  <a:pt x="12081" y="12141"/>
                </a:cubicBezTo>
                <a:cubicBezTo>
                  <a:pt x="12191" y="12376"/>
                  <a:pt x="12264" y="12659"/>
                  <a:pt x="12374" y="12988"/>
                </a:cubicBezTo>
                <a:cubicBezTo>
                  <a:pt x="12447" y="13271"/>
                  <a:pt x="12484" y="13600"/>
                  <a:pt x="12484" y="13976"/>
                </a:cubicBezTo>
                <a:cubicBezTo>
                  <a:pt x="12484" y="14212"/>
                  <a:pt x="12447" y="14541"/>
                  <a:pt x="12374" y="14871"/>
                </a:cubicBezTo>
                <a:cubicBezTo>
                  <a:pt x="12338" y="15200"/>
                  <a:pt x="12118" y="15435"/>
                  <a:pt x="11752" y="15576"/>
                </a:cubicBezTo>
                <a:cubicBezTo>
                  <a:pt x="11496" y="15718"/>
                  <a:pt x="11129" y="15859"/>
                  <a:pt x="10727" y="16000"/>
                </a:cubicBezTo>
                <a:cubicBezTo>
                  <a:pt x="10361" y="16188"/>
                  <a:pt x="9958" y="16329"/>
                  <a:pt x="9555" y="16471"/>
                </a:cubicBezTo>
                <a:cubicBezTo>
                  <a:pt x="9153" y="16659"/>
                  <a:pt x="8786" y="16800"/>
                  <a:pt x="8457" y="16988"/>
                </a:cubicBezTo>
                <a:cubicBezTo>
                  <a:pt x="8127" y="17129"/>
                  <a:pt x="7835" y="17271"/>
                  <a:pt x="7615" y="17412"/>
                </a:cubicBezTo>
                <a:cubicBezTo>
                  <a:pt x="7468" y="17506"/>
                  <a:pt x="7359" y="17600"/>
                  <a:pt x="7285" y="17741"/>
                </a:cubicBezTo>
                <a:cubicBezTo>
                  <a:pt x="7212" y="17882"/>
                  <a:pt x="7176" y="17976"/>
                  <a:pt x="7176" y="18024"/>
                </a:cubicBezTo>
                <a:close/>
              </a:path>
            </a:pathLst>
          </a:custGeom>
          <a:solidFill>
            <a:schemeClr val="accent6">
              <a:hueOff val="-2214564"/>
              <a:satOff val="-18449"/>
              <a:lumOff val="-82924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457200">
              <a:defRPr sz="1800">
                <a:solidFill>
                  <a:schemeClr val="accent6">
                    <a:hueOff val="-2214564"/>
                    <a:satOff val="-18449"/>
                    <a:lumOff val="-82924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>
              <a:cs typeface="+mn-ea"/>
              <a:sym typeface="+mn-lt"/>
            </a:endParaRPr>
          </a:p>
        </p:txBody>
      </p:sp>
      <p:sp>
        <p:nvSpPr>
          <p:cNvPr id="25" name="Shape 2858"/>
          <p:cNvSpPr/>
          <p:nvPr/>
        </p:nvSpPr>
        <p:spPr>
          <a:xfrm>
            <a:off x="6440817" y="5445000"/>
            <a:ext cx="739826" cy="583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Shape 2611"/>
          <p:cNvSpPr/>
          <p:nvPr/>
        </p:nvSpPr>
        <p:spPr>
          <a:xfrm>
            <a:off x="6414729" y="4175513"/>
            <a:ext cx="792001" cy="469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6765448" y="3434774"/>
            <a:ext cx="0" cy="7269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接箭头连接符 27"/>
          <p:cNvCxnSpPr/>
          <p:nvPr/>
        </p:nvCxnSpPr>
        <p:spPr>
          <a:xfrm>
            <a:off x="6775685" y="4680470"/>
            <a:ext cx="0" cy="72698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矩形 28"/>
          <p:cNvSpPr/>
          <p:nvPr/>
        </p:nvSpPr>
        <p:spPr>
          <a:xfrm>
            <a:off x="6793156" y="3652888"/>
            <a:ext cx="1018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快速访问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93156" y="4874548"/>
            <a:ext cx="1018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定期同步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8597358" y="2983456"/>
            <a:ext cx="0" cy="3237377"/>
          </a:xfrm>
          <a:prstGeom prst="line">
            <a:avLst/>
          </a:prstGeom>
          <a:noFill/>
          <a:ln w="25400" cap="flat">
            <a:solidFill>
              <a:srgbClr val="404A4F"/>
            </a:solidFill>
            <a:prstDash val="dashDot"/>
            <a:round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流程图: 直接访问存储器 31"/>
          <p:cNvSpPr/>
          <p:nvPr/>
        </p:nvSpPr>
        <p:spPr>
          <a:xfrm>
            <a:off x="8996215" y="4375785"/>
            <a:ext cx="2752711" cy="309485"/>
          </a:xfrm>
          <a:prstGeom prst="flowChartMagneticDrum">
            <a:avLst/>
          </a:prstGeom>
          <a:solidFill>
            <a:srgbClr val="FFFFFF"/>
          </a:solidFill>
          <a:ln w="25400" cap="flat">
            <a:solidFill>
              <a:srgbClr val="404A4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              总线</a:t>
            </a: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3" name="单圆角矩形 32"/>
          <p:cNvSpPr/>
          <p:nvPr/>
        </p:nvSpPr>
        <p:spPr>
          <a:xfrm>
            <a:off x="9193075" y="3213100"/>
            <a:ext cx="803564" cy="609600"/>
          </a:xfrm>
          <a:prstGeom prst="snipRoundRect">
            <a:avLst/>
          </a:prstGeom>
          <a:solidFill>
            <a:srgbClr val="FFFFFF"/>
          </a:solidFill>
          <a:ln w="25400" cap="flat">
            <a:solidFill>
              <a:srgbClr val="404A4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4" name="单圆角矩形 33"/>
          <p:cNvSpPr/>
          <p:nvPr/>
        </p:nvSpPr>
        <p:spPr>
          <a:xfrm>
            <a:off x="9219162" y="5268394"/>
            <a:ext cx="803564" cy="609600"/>
          </a:xfrm>
          <a:prstGeom prst="snipRoundRect">
            <a:avLst/>
          </a:prstGeom>
          <a:solidFill>
            <a:srgbClr val="FFFFFF"/>
          </a:solidFill>
          <a:ln w="25400" cap="flat">
            <a:solidFill>
              <a:srgbClr val="404A4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cxnSp>
        <p:nvCxnSpPr>
          <p:cNvPr id="35" name="直接箭头连接符 34"/>
          <p:cNvCxnSpPr>
            <a:stCxn id="33" idx="1"/>
          </p:cNvCxnSpPr>
          <p:nvPr/>
        </p:nvCxnSpPr>
        <p:spPr>
          <a:xfrm>
            <a:off x="9594857" y="3822700"/>
            <a:ext cx="0" cy="54550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箭头连接符 36"/>
          <p:cNvCxnSpPr/>
          <p:nvPr/>
        </p:nvCxnSpPr>
        <p:spPr>
          <a:xfrm>
            <a:off x="9593236" y="4711273"/>
            <a:ext cx="0" cy="53762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接箭头连接符 37"/>
          <p:cNvCxnSpPr>
            <a:endCxn id="33" idx="0"/>
          </p:cNvCxnSpPr>
          <p:nvPr/>
        </p:nvCxnSpPr>
        <p:spPr>
          <a:xfrm flipH="1">
            <a:off x="9996639" y="3517900"/>
            <a:ext cx="643649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19999" dir="5400000" sx="1000" sy="1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矩形 42"/>
          <p:cNvSpPr/>
          <p:nvPr/>
        </p:nvSpPr>
        <p:spPr>
          <a:xfrm>
            <a:off x="10663464" y="3337596"/>
            <a:ext cx="1018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修改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670640" y="3914527"/>
            <a:ext cx="1018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增量同步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9670639" y="4802458"/>
            <a:ext cx="1018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增量接受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162110" y="4109794"/>
            <a:ext cx="1333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    内存</a:t>
            </a:r>
            <a:r>
              <a:rPr lang="en-US" altLang="zh-CN" sz="1600" dirty="0" smtClean="0">
                <a:solidFill>
                  <a:schemeClr val="tx1"/>
                </a:solidFill>
              </a:rPr>
              <a:t>/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</a:rPr>
              <a:t>分布式缓存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713404" y="1310091"/>
            <a:ext cx="6386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rgbClr val="FF0000"/>
                </a:solidFill>
              </a:rPr>
              <a:t>“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算法一般只有在面试或者工作中的关键路径上发挥作用</a:t>
            </a:r>
            <a:r>
              <a:rPr lang="en-US" altLang="zh-CN" dirty="0" smtClean="0">
                <a:solidFill>
                  <a:srgbClr val="FF0000"/>
                </a:solidFill>
              </a:rPr>
              <a:t>”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                                                                                                             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09" y="1083992"/>
            <a:ext cx="2230400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培养多核多线程</a:t>
            </a: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/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协程</a:t>
            </a:r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编码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思维，提高并发性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7084" y="2796309"/>
            <a:ext cx="48293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多核时代编程思想：并发编程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注意同步互斥，资源保护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注意协程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线程泄露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88200" y="858389"/>
            <a:ext cx="6096000" cy="60699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50" dirty="0"/>
              <a:t>type DoWorkPieceFunc func(piece int)</a:t>
            </a:r>
            <a:endParaRPr lang="zh-CN" altLang="en-US" sz="1050" dirty="0"/>
          </a:p>
          <a:p>
            <a:r>
              <a:rPr lang="zh-CN" altLang="en-US" sz="1050" dirty="0"/>
              <a:t>// ParallelizeUntil is a framework that allows for parallelizing N</a:t>
            </a:r>
            <a:endParaRPr lang="zh-CN" altLang="en-US" sz="1050" dirty="0"/>
          </a:p>
          <a:p>
            <a:r>
              <a:rPr lang="zh-CN" altLang="en-US" sz="1050" dirty="0"/>
              <a:t>// independent pieces of work until done or the context is canceled.</a:t>
            </a:r>
            <a:endParaRPr lang="zh-CN" altLang="en-US" sz="1050" dirty="0"/>
          </a:p>
          <a:p>
            <a:r>
              <a:rPr lang="zh-CN" altLang="en-US" sz="1050" dirty="0"/>
              <a:t>func ParallelizeUntil(ctx context.Context, workers, pieces int, doWorkPiece DoWorkPieceFunc) {</a:t>
            </a:r>
            <a:endParaRPr lang="zh-CN" altLang="en-US" sz="1050" dirty="0"/>
          </a:p>
          <a:p>
            <a:r>
              <a:rPr lang="zh-CN" altLang="en-US" sz="1050" dirty="0"/>
              <a:t>	var stop &lt;-chan struct{}</a:t>
            </a:r>
            <a:endParaRPr lang="zh-CN" altLang="en-US" sz="1050" dirty="0"/>
          </a:p>
          <a:p>
            <a:r>
              <a:rPr lang="zh-CN" altLang="en-US" sz="1050" dirty="0"/>
              <a:t>	if ctx != nil {</a:t>
            </a:r>
            <a:endParaRPr lang="zh-CN" altLang="en-US" sz="1050" dirty="0"/>
          </a:p>
          <a:p>
            <a:r>
              <a:rPr lang="zh-CN" altLang="en-US" sz="1050" dirty="0"/>
              <a:t>		stop = ctx.Done()</a:t>
            </a:r>
            <a:endParaRPr lang="zh-CN" altLang="en-US" sz="1050" dirty="0"/>
          </a:p>
          <a:p>
            <a:r>
              <a:rPr lang="zh-CN" altLang="en-US" sz="1050" dirty="0"/>
              <a:t>	}</a:t>
            </a:r>
            <a:endParaRPr lang="zh-CN" altLang="en-US" sz="1050" dirty="0"/>
          </a:p>
          <a:p>
            <a:endParaRPr lang="zh-CN" altLang="en-US" sz="1050" dirty="0"/>
          </a:p>
          <a:p>
            <a:r>
              <a:rPr lang="zh-CN" altLang="en-US" sz="1050" dirty="0"/>
              <a:t>	toProcess := make(chan int, pieces)</a:t>
            </a:r>
            <a:endParaRPr lang="zh-CN" altLang="en-US" sz="1050" dirty="0"/>
          </a:p>
          <a:p>
            <a:r>
              <a:rPr lang="zh-CN" altLang="en-US" sz="1050" dirty="0"/>
              <a:t>	for i := 0; i &lt; pieces; i++ {</a:t>
            </a:r>
            <a:endParaRPr lang="zh-CN" altLang="en-US" sz="1050" dirty="0"/>
          </a:p>
          <a:p>
            <a:r>
              <a:rPr lang="zh-CN" altLang="en-US" sz="1050" dirty="0"/>
              <a:t>		toProcess &lt;- i</a:t>
            </a:r>
            <a:endParaRPr lang="zh-CN" altLang="en-US" sz="1050" dirty="0"/>
          </a:p>
          <a:p>
            <a:r>
              <a:rPr lang="zh-CN" altLang="en-US" sz="1050" dirty="0"/>
              <a:t>	}</a:t>
            </a:r>
            <a:endParaRPr lang="zh-CN" altLang="en-US" sz="1050" dirty="0"/>
          </a:p>
          <a:p>
            <a:r>
              <a:rPr lang="zh-CN" altLang="en-US" sz="1050" dirty="0"/>
              <a:t>	close(toProcess)</a:t>
            </a:r>
            <a:endParaRPr lang="zh-CN" altLang="en-US" sz="1050" dirty="0"/>
          </a:p>
          <a:p>
            <a:endParaRPr lang="zh-CN" altLang="en-US" sz="1050" dirty="0"/>
          </a:p>
          <a:p>
            <a:r>
              <a:rPr lang="zh-CN" altLang="en-US" sz="1050" dirty="0"/>
              <a:t>	if pieces &lt; workers {</a:t>
            </a:r>
            <a:endParaRPr lang="zh-CN" altLang="en-US" sz="1050" dirty="0"/>
          </a:p>
          <a:p>
            <a:r>
              <a:rPr lang="zh-CN" altLang="en-US" sz="1050" dirty="0"/>
              <a:t>		workers = pieces</a:t>
            </a:r>
            <a:endParaRPr lang="zh-CN" altLang="en-US" sz="1050" dirty="0"/>
          </a:p>
          <a:p>
            <a:r>
              <a:rPr lang="zh-CN" altLang="en-US" sz="1050" dirty="0"/>
              <a:t>	}</a:t>
            </a:r>
            <a:endParaRPr lang="zh-CN" altLang="en-US" sz="1050" dirty="0"/>
          </a:p>
          <a:p>
            <a:endParaRPr lang="zh-CN" altLang="en-US" sz="1050" dirty="0"/>
          </a:p>
          <a:p>
            <a:r>
              <a:rPr lang="zh-CN" altLang="en-US" sz="1050" dirty="0"/>
              <a:t>	</a:t>
            </a:r>
            <a:r>
              <a:rPr lang="zh-CN" altLang="en-US" sz="1050" dirty="0">
                <a:solidFill>
                  <a:srgbClr val="FF0000"/>
                </a:solidFill>
              </a:rPr>
              <a:t>wg := sync.WaitGroup{}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>
                <a:solidFill>
                  <a:srgbClr val="FF0000"/>
                </a:solidFill>
              </a:rPr>
              <a:t>	wg.Add(workers)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	for i := 0; i &lt; workers; i++ {</a:t>
            </a:r>
            <a:endParaRPr lang="zh-CN" altLang="en-US" sz="1050" dirty="0"/>
          </a:p>
          <a:p>
            <a:r>
              <a:rPr lang="zh-CN" altLang="en-US" sz="1050" dirty="0"/>
              <a:t>		</a:t>
            </a:r>
            <a:r>
              <a:rPr lang="zh-CN" altLang="en-US" sz="1050" dirty="0">
                <a:solidFill>
                  <a:srgbClr val="FF0000"/>
                </a:solidFill>
              </a:rPr>
              <a:t>go func() {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			defer utilruntime.HandleCrash()</a:t>
            </a:r>
            <a:endParaRPr lang="zh-CN" altLang="en-US" sz="1050" dirty="0"/>
          </a:p>
          <a:p>
            <a:r>
              <a:rPr lang="zh-CN" altLang="en-US" sz="1050" dirty="0"/>
              <a:t>			</a:t>
            </a:r>
            <a:r>
              <a:rPr lang="zh-CN" altLang="en-US" sz="1050" dirty="0">
                <a:solidFill>
                  <a:srgbClr val="FF0000"/>
                </a:solidFill>
              </a:rPr>
              <a:t>defer wg.Done()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			for piece := range toProcess {</a:t>
            </a:r>
            <a:endParaRPr lang="zh-CN" altLang="en-US" sz="1050" dirty="0"/>
          </a:p>
          <a:p>
            <a:r>
              <a:rPr lang="zh-CN" altLang="en-US" sz="1050" dirty="0"/>
              <a:t>				select {</a:t>
            </a:r>
            <a:endParaRPr lang="zh-CN" altLang="en-US" sz="1050" dirty="0"/>
          </a:p>
          <a:p>
            <a:r>
              <a:rPr lang="zh-CN" altLang="en-US" sz="1050" dirty="0"/>
              <a:t>				case &lt;-stop:</a:t>
            </a:r>
            <a:endParaRPr lang="zh-CN" altLang="en-US" sz="1050" dirty="0"/>
          </a:p>
          <a:p>
            <a:r>
              <a:rPr lang="zh-CN" altLang="en-US" sz="1050" dirty="0"/>
              <a:t>					return</a:t>
            </a:r>
            <a:endParaRPr lang="zh-CN" altLang="en-US" sz="1050" dirty="0"/>
          </a:p>
          <a:p>
            <a:r>
              <a:rPr lang="zh-CN" altLang="en-US" sz="1050" dirty="0"/>
              <a:t>				default:</a:t>
            </a:r>
            <a:endParaRPr lang="zh-CN" altLang="en-US" sz="1050" dirty="0"/>
          </a:p>
          <a:p>
            <a:r>
              <a:rPr lang="zh-CN" altLang="en-US" sz="1050" dirty="0"/>
              <a:t>					</a:t>
            </a:r>
            <a:r>
              <a:rPr lang="zh-CN" altLang="en-US" sz="1050" dirty="0">
                <a:solidFill>
                  <a:srgbClr val="FF0000"/>
                </a:solidFill>
              </a:rPr>
              <a:t>doWorkPiece(piece)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				}</a:t>
            </a:r>
            <a:endParaRPr lang="zh-CN" altLang="en-US" sz="1050" dirty="0"/>
          </a:p>
          <a:p>
            <a:r>
              <a:rPr lang="zh-CN" altLang="en-US" sz="1050" dirty="0"/>
              <a:t>			}</a:t>
            </a:r>
            <a:endParaRPr lang="zh-CN" altLang="en-US" sz="1050" dirty="0"/>
          </a:p>
          <a:p>
            <a:r>
              <a:rPr lang="zh-CN" altLang="en-US" sz="1050" dirty="0"/>
              <a:t>		</a:t>
            </a:r>
            <a:r>
              <a:rPr lang="zh-CN" altLang="en-US" sz="1050" dirty="0">
                <a:solidFill>
                  <a:schemeClr val="tx1"/>
                </a:solidFill>
              </a:rPr>
              <a:t>}()</a:t>
            </a:r>
            <a:endParaRPr lang="zh-CN" altLang="en-US" sz="1050" dirty="0">
              <a:solidFill>
                <a:schemeClr val="tx1"/>
              </a:solidFill>
            </a:endParaRPr>
          </a:p>
          <a:p>
            <a:r>
              <a:rPr lang="zh-CN" altLang="en-US" sz="1050" dirty="0"/>
              <a:t>	}</a:t>
            </a:r>
            <a:endParaRPr lang="zh-CN" altLang="en-US" sz="1050" dirty="0"/>
          </a:p>
          <a:p>
            <a:r>
              <a:rPr lang="zh-CN" altLang="en-US" sz="1050" dirty="0"/>
              <a:t>	</a:t>
            </a:r>
            <a:r>
              <a:rPr lang="zh-CN" altLang="en-US" sz="1050" dirty="0">
                <a:solidFill>
                  <a:srgbClr val="FF0000"/>
                </a:solidFill>
              </a:rPr>
              <a:t>wg.Wait()</a:t>
            </a:r>
            <a:endParaRPr lang="zh-CN" altLang="en-US" sz="1050" dirty="0">
              <a:solidFill>
                <a:srgbClr val="FF0000"/>
              </a:solidFill>
            </a:endParaRPr>
          </a:p>
          <a:p>
            <a:r>
              <a:rPr lang="zh-CN" altLang="en-US" sz="1050" dirty="0"/>
              <a:t>}</a:t>
            </a:r>
            <a:endParaRPr lang="zh-CN" altLang="en-US" sz="105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3708" y="1083992"/>
            <a:ext cx="2064147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面向云原生编程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，适应分布式云计算架构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6480" y="235764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面向微</a:t>
            </a:r>
            <a:r>
              <a:rPr lang="zh-CN" altLang="en-US" dirty="0" smtClean="0"/>
              <a:t>服务拆分应用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75" y="3335725"/>
            <a:ext cx="1651085" cy="123196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30304" y="5250902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敏捷、弹性、开发效率高</a:t>
            </a:r>
            <a:endParaRPr lang="en-US" altLang="zh-CN" dirty="0" smtClean="0"/>
          </a:p>
          <a:p>
            <a:r>
              <a:rPr lang="zh-CN" altLang="en-US" dirty="0" smtClean="0"/>
              <a:t>可扩展、易于部署、开放</a:t>
            </a:r>
            <a:endParaRPr lang="zh-CN" altLang="en-US" dirty="0"/>
          </a:p>
        </p:txBody>
      </p:sp>
      <p:pic>
        <p:nvPicPr>
          <p:cNvPr id="21506" name="Picture 2" descr="Ia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964" y="3335725"/>
            <a:ext cx="3352799" cy="16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7564500" y="2357643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声明式</a:t>
            </a:r>
            <a:r>
              <a:rPr lang="en-US" altLang="zh-CN" dirty="0" smtClean="0"/>
              <a:t>API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431908" y="562560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系统</a:t>
            </a:r>
            <a:r>
              <a:rPr lang="zh-CN" altLang="en-US" dirty="0"/>
              <a:t>更加</a:t>
            </a:r>
            <a:r>
              <a:rPr lang="zh-CN" altLang="en-US" dirty="0" smtClean="0"/>
              <a:t>健壮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187" y="3354727"/>
            <a:ext cx="3587486" cy="159091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08" y="1083992"/>
            <a:ext cx="2064147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面向云原生编程</a:t>
            </a: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，适应分布式云计算架构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6621" y="234987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横向扩展应用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05796" y="5250902"/>
            <a:ext cx="22621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状态分离，横向扩展</a:t>
            </a:r>
            <a:endParaRPr lang="en-US" altLang="zh-CN" dirty="0" smtClean="0"/>
          </a:p>
          <a:p>
            <a:r>
              <a:rPr lang="zh-CN" altLang="en-US" dirty="0" smtClean="0"/>
              <a:t>提高</a:t>
            </a:r>
            <a:r>
              <a:rPr lang="zh-CN" altLang="en-US" dirty="0"/>
              <a:t>服务最大吞吐率</a:t>
            </a:r>
            <a:endParaRPr lang="en-US" altLang="zh-CN" dirty="0" smtClean="0"/>
          </a:p>
        </p:txBody>
      </p:sp>
      <p:sp>
        <p:nvSpPr>
          <p:cNvPr id="12" name="矩形 11"/>
          <p:cNvSpPr/>
          <p:nvPr/>
        </p:nvSpPr>
        <p:spPr>
          <a:xfrm>
            <a:off x="7487089" y="192577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云原生高可用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914327" y="3306619"/>
            <a:ext cx="893528" cy="3786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6762" y="4302480"/>
            <a:ext cx="893528" cy="3786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25697" y="4307097"/>
            <a:ext cx="893528" cy="3786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35396" y="4307096"/>
            <a:ext cx="893528" cy="37869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2179783" y="3851563"/>
            <a:ext cx="309376" cy="304800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1505" name="图片 215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6291" y="2477041"/>
            <a:ext cx="3453954" cy="987641"/>
          </a:xfrm>
          <a:prstGeom prst="rect">
            <a:avLst/>
          </a:prstGeom>
        </p:spPr>
      </p:pic>
      <p:pic>
        <p:nvPicPr>
          <p:cNvPr id="21507" name="图片 215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664" y="3804727"/>
            <a:ext cx="3605195" cy="2350145"/>
          </a:xfrm>
          <a:prstGeom prst="rect">
            <a:avLst/>
          </a:prstGeom>
        </p:spPr>
      </p:pic>
      <p:pic>
        <p:nvPicPr>
          <p:cNvPr id="33794" name="Picture 2" descr="https://duyanghao.github.io/public/img/kubernetes_ha/redis-h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793" y="3772773"/>
            <a:ext cx="3800975" cy="24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9527" y="975480"/>
            <a:ext cx="2442836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培养规范的开源项目管理习惯，更好地拥抱世界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9527" y="4237244"/>
            <a:ext cx="2664979" cy="24808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91" y="4824719"/>
            <a:ext cx="5651934" cy="17087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491" y="975480"/>
            <a:ext cx="5724527" cy="3324895"/>
          </a:xfrm>
          <a:prstGeom prst="rect">
            <a:avLst/>
          </a:prstGeom>
        </p:spPr>
      </p:pic>
      <p:pic>
        <p:nvPicPr>
          <p:cNvPr id="20482" name="Picture 2" descr="https://www.ruanyifeng.com/blogimg/asset/201207/bg20120705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93" y="4560546"/>
            <a:ext cx="1931843" cy="213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27" y="1061177"/>
            <a:ext cx="1704743" cy="8963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44" y="1219166"/>
            <a:ext cx="1472787" cy="5966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" y="1938020"/>
            <a:ext cx="5289550" cy="22040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"/>
          <p:cNvSpPr/>
          <p:nvPr/>
        </p:nvSpPr>
        <p:spPr>
          <a:xfrm>
            <a:off x="-8467" y="-1"/>
            <a:ext cx="12208934" cy="6858001"/>
          </a:xfrm>
          <a:prstGeom prst="rect">
            <a:avLst/>
          </a:prstGeom>
          <a:solidFill>
            <a:srgbClr val="2864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9" name="01"/>
          <p:cNvSpPr txBox="1"/>
          <p:nvPr/>
        </p:nvSpPr>
        <p:spPr>
          <a:xfrm>
            <a:off x="843491" y="346506"/>
            <a:ext cx="2122489" cy="12446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algn="just" defTabSz="914400">
              <a:lnSpc>
                <a:spcPct val="80000"/>
              </a:lnSpc>
              <a:spcBef>
                <a:spcPts val="100"/>
              </a:spcBef>
              <a:defRPr sz="8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01</a:t>
            </a:r>
          </a:p>
        </p:txBody>
      </p:sp>
      <p:sp>
        <p:nvSpPr>
          <p:cNvPr id="70" name="关系图"/>
          <p:cNvSpPr txBox="1"/>
          <p:nvPr/>
        </p:nvSpPr>
        <p:spPr>
          <a:xfrm>
            <a:off x="843491" y="2493903"/>
            <a:ext cx="5516564" cy="66675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>
              <a:lnSpc>
                <a:spcPts val="5200"/>
              </a:lnSpc>
              <a:spcBef>
                <a:spcPts val="600"/>
              </a:spcBef>
              <a:defRPr sz="46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 lang="zh-CN" altLang="en-US" dirty="0" smtClean="0"/>
              <a:t>自我介绍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进阶修炼：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培养良好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的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编码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素养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3709" y="1083992"/>
            <a:ext cx="2442836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培养抽象封装框架的能力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2439" y="253001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多读优秀框架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62439" y="328785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极致</a:t>
            </a:r>
            <a:r>
              <a:rPr lang="zh-CN" altLang="en-US" dirty="0" smtClean="0"/>
              <a:t>模仿实践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67" y="1965145"/>
            <a:ext cx="3444060" cy="18338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768" y="2137305"/>
            <a:ext cx="1333569" cy="152407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924791" y="1187165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当你努力追赶大牛时，某</a:t>
            </a:r>
            <a:r>
              <a:rPr lang="zh-CN" altLang="en-US" dirty="0">
                <a:solidFill>
                  <a:srgbClr val="FF0000"/>
                </a:solidFill>
              </a:rPr>
              <a:t>一</a:t>
            </a:r>
            <a:r>
              <a:rPr lang="zh-CN" altLang="en-US" dirty="0" smtClean="0">
                <a:solidFill>
                  <a:srgbClr val="FF0000"/>
                </a:solidFill>
              </a:rPr>
              <a:t>时刻你也会变成大牛！！！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2" y="4436511"/>
            <a:ext cx="3217767" cy="8297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12" y="5444056"/>
            <a:ext cx="3217767" cy="119610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892" y="3969185"/>
            <a:ext cx="2164030" cy="282695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289" y="3969185"/>
            <a:ext cx="2133602" cy="27857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3392" y="4435368"/>
            <a:ext cx="3418075" cy="223711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"/>
          <p:cNvSpPr/>
          <p:nvPr/>
        </p:nvSpPr>
        <p:spPr>
          <a:xfrm>
            <a:off x="-8467" y="-1"/>
            <a:ext cx="12208934" cy="6858001"/>
          </a:xfrm>
          <a:prstGeom prst="rect">
            <a:avLst/>
          </a:prstGeom>
          <a:solidFill>
            <a:srgbClr val="2864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9" name="01"/>
          <p:cNvSpPr txBox="1"/>
          <p:nvPr/>
        </p:nvSpPr>
        <p:spPr>
          <a:xfrm>
            <a:off x="843491" y="346506"/>
            <a:ext cx="2122489" cy="10090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algn="just" defTabSz="914400">
              <a:lnSpc>
                <a:spcPct val="80000"/>
              </a:lnSpc>
              <a:spcBef>
                <a:spcPts val="100"/>
              </a:spcBef>
              <a:defRPr sz="8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  <a:r>
              <a:rPr lang="en-US"/>
              <a:t>4</a:t>
            </a:r>
            <a:endParaRPr lang="en-US"/>
          </a:p>
        </p:txBody>
      </p:sp>
      <p:sp>
        <p:nvSpPr>
          <p:cNvPr id="70" name="关系图"/>
          <p:cNvSpPr txBox="1"/>
          <p:nvPr/>
        </p:nvSpPr>
        <p:spPr>
          <a:xfrm>
            <a:off x="843280" y="2493645"/>
            <a:ext cx="7119620" cy="6667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indent="12700">
              <a:lnSpc>
                <a:spcPts val="5200"/>
              </a:lnSpc>
              <a:spcBef>
                <a:spcPts val="600"/>
              </a:spcBef>
              <a:defRPr sz="46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 lang="zh-CN" altLang="en-US" dirty="0" smtClean="0">
                <a:sym typeface="+mn-ea"/>
              </a:rPr>
              <a:t>技</a:t>
            </a:r>
            <a:r>
              <a:rPr lang="zh-CN" altLang="en-US" dirty="0" smtClean="0">
                <a:sym typeface="+mn-ea"/>
              </a:rPr>
              <a:t>术人员综合素质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会画架构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pic>
        <p:nvPicPr>
          <p:cNvPr id="19460" name="Picture 4" descr="https://raw.githubusercontent.com/duyanghao/kubernetes-reading-notes/master/superedge/edge-health/images/edge-health-arch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59" y="1755382"/>
            <a:ext cx="8427488" cy="461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883553" y="985515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不会画架构的架构师，不是好的架构师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7951624" y="976279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一图胜千言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2437" y="2246057"/>
            <a:ext cx="2964872" cy="3970318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SuperEdge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分布式健康检查功能由边端的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edge-health-daemon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以及云端的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edge-health-admission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组成：</a:t>
            </a:r>
            <a:endParaRPr lang="zh-CN" altLang="en-US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edge-health-daemon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：对同区域边缘节点执行分布式健康检查，并向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apiserver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发送健康状态投票结果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给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node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打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annotation)</a:t>
            </a:r>
            <a:endParaRPr lang="en-US" altLang="zh-CN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edge-health-admission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：不断根据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node edge-health annotation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调整</a:t>
            </a:r>
            <a:r>
              <a:rPr lang="en-US" altLang="zh-CN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kube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-controller-manager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设置的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node taint(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去掉</a:t>
            </a:r>
            <a:r>
              <a:rPr lang="en-US" altLang="zh-CN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NoExecute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 taint)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以及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endpoints(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将失联节点上的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pods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从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endpoint subsets </a:t>
            </a:r>
            <a:r>
              <a:rPr lang="en-US" altLang="zh-CN" sz="14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notReadyAddresses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移到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addresses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中</a:t>
            </a:r>
            <a:r>
              <a:rPr lang="en-US" altLang="zh-CN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</a:rPr>
              <a:t>，从而实现云端和边端共同决定节点状态</a:t>
            </a:r>
            <a:endParaRPr lang="zh-CN" altLang="en-US" sz="14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能写文章、材料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40176" y="108405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能把自己理解的说清楚也是一种能力</a:t>
            </a:r>
            <a:endParaRPr lang="en-US" altLang="zh-CN" dirty="0" smtClean="0"/>
          </a:p>
        </p:txBody>
      </p:sp>
      <p:pic>
        <p:nvPicPr>
          <p:cNvPr id="18" name="图片 17" descr="编辑文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825" y="1829435"/>
            <a:ext cx="1905000" cy="1905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554911" y="3824076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文章</a:t>
            </a:r>
            <a:endParaRPr lang="en-US" altLang="zh-CN" dirty="0" smtClean="0"/>
          </a:p>
        </p:txBody>
      </p:sp>
      <p:sp>
        <p:nvSpPr>
          <p:cNvPr id="21" name="矩形 20"/>
          <p:cNvSpPr/>
          <p:nvPr/>
        </p:nvSpPr>
        <p:spPr>
          <a:xfrm>
            <a:off x="5538141" y="3824076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>
                <a:ea typeface="宋体" panose="02010600030101010101" pitchFamily="2" charset="-122"/>
              </a:rPr>
              <a:t>专利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pic>
        <p:nvPicPr>
          <p:cNvPr id="22" name="图片 21" descr="专利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20" y="1857375"/>
            <a:ext cx="1817370" cy="1817370"/>
          </a:xfrm>
          <a:prstGeom prst="rect">
            <a:avLst/>
          </a:prstGeom>
        </p:spPr>
      </p:pic>
      <p:pic>
        <p:nvPicPr>
          <p:cNvPr id="23" name="图片 22" descr="软著预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805" y="1829435"/>
            <a:ext cx="1905000" cy="1905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8728381" y="3785976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>
                <a:ea typeface="宋体" panose="02010600030101010101" pitchFamily="2" charset="-122"/>
              </a:rPr>
              <a:t>软著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pic>
        <p:nvPicPr>
          <p:cNvPr id="25" name="图片 24" descr="file-pp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445" y="4304030"/>
            <a:ext cx="1897380" cy="189738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2707311" y="6312641"/>
            <a:ext cx="530225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PPT</a:t>
            </a:r>
            <a:endParaRPr lang="en-US" altLang="zh-CN" dirty="0" smtClean="0"/>
          </a:p>
        </p:txBody>
      </p:sp>
      <p:pic>
        <p:nvPicPr>
          <p:cNvPr id="27" name="图片 26" descr="汇报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040" y="4406900"/>
            <a:ext cx="1654175" cy="165417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583861" y="6256761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>
                <a:ea typeface="宋体" panose="02010600030101010101" pitchFamily="2" charset="-122"/>
              </a:rPr>
              <a:t>汇报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  <p:pic>
        <p:nvPicPr>
          <p:cNvPr id="31" name="图片 30" descr="分享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805" y="4304030"/>
            <a:ext cx="1905000" cy="1905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747431" y="6247236"/>
            <a:ext cx="6400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>
                <a:ea typeface="宋体" panose="02010600030101010101" pitchFamily="2" charset="-122"/>
              </a:rPr>
              <a:t>分享</a:t>
            </a:r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拥抱变化，技术开放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8509" y="1835307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或者选择主动拥抱变化，</a:t>
            </a:r>
            <a:endParaRPr lang="en-US" altLang="zh-CN" dirty="0" smtClean="0"/>
          </a:p>
          <a:p>
            <a:r>
              <a:rPr lang="zh-CN" altLang="en-US" dirty="0" smtClean="0"/>
              <a:t>或者被迫拥抱变化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581592" y="284847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独立思考，看到本质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581592" y="373234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开放心态，技术包容性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595453" y="4607826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主动学习，终生学习</a:t>
            </a:r>
            <a:endParaRPr lang="en-US" altLang="zh-CN" dirty="0" smtClean="0"/>
          </a:p>
        </p:txBody>
      </p:sp>
      <p:sp>
        <p:nvSpPr>
          <p:cNvPr id="3" name="椭圆 2"/>
          <p:cNvSpPr/>
          <p:nvPr/>
        </p:nvSpPr>
        <p:spPr>
          <a:xfrm>
            <a:off x="3523470" y="1748611"/>
            <a:ext cx="8483803" cy="4615244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20154" y="2038774"/>
            <a:ext cx="3628463" cy="1628808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04447" y="2107715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Docker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197356" y="2513428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Kubernetes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274407" y="221908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微服务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76068" y="251342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云原生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26877" y="2951895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DevOps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219374" y="32700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服务网格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716623" y="292424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不可变基础设施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4072461" y="3864041"/>
            <a:ext cx="3628463" cy="1628808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40107" y="39483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区块链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462944" y="418166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低代码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264362" y="465096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大数据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009529" y="498679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云计算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367349" y="44678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边缘计算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962563" y="49214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隐私计算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6239574" y="41191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联邦学习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7926748" y="3804677"/>
            <a:ext cx="3628463" cy="1628808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32938" y="3888972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6G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722348" y="411914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5G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8127885" y="45269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物联网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8863816" y="492742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Web3.0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9221636" y="440850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元宇宙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9882724" y="4829541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无密码认证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9989911" y="401103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VR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6559327" y="452798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RPA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8639953" y="25641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无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823403" y="216707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/>
              <a:t>Go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0574371" y="408255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/>
              <a:t>AR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0300818" y="44652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网络安全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603641" y="541129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扩展技术广度</a:t>
            </a:r>
            <a:endParaRPr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培养指导基层技术人员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470601" y="2231709"/>
            <a:ext cx="4045528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/>
              <a:t>指导</a:t>
            </a:r>
            <a:r>
              <a:rPr lang="zh-CN" altLang="en-US" dirty="0" smtClean="0"/>
              <a:t>风格不同</a:t>
            </a:r>
            <a:r>
              <a:rPr kumimoji="1" lang="zh-CN" altLang="en-US" dirty="0" smtClean="0"/>
              <a:t>，需遵循几个原则：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489072" y="2946479"/>
            <a:ext cx="3842329" cy="203132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指导方向，不指导具体实施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结果导向，排期实施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适当压力</a:t>
            </a:r>
            <a:r>
              <a:rPr lang="zh-CN" altLang="en-US" dirty="0" smtClean="0">
                <a:solidFill>
                  <a:schemeClr val="tx1"/>
                </a:solidFill>
              </a:rPr>
              <a:t>，阶段性产出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注重技术规范、</a:t>
            </a:r>
            <a:r>
              <a:rPr lang="zh-CN" altLang="en-US" dirty="0">
                <a:solidFill>
                  <a:schemeClr val="tx1"/>
                </a:solidFill>
              </a:rPr>
              <a:t>工作</a:t>
            </a:r>
            <a:r>
              <a:rPr lang="zh-CN" altLang="en-US" dirty="0" smtClean="0">
                <a:solidFill>
                  <a:schemeClr val="tx1"/>
                </a:solidFill>
              </a:rPr>
              <a:t>习惯塑造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一定技术自由度，总体技术把控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阶段性侧重培养不同能力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注重学习能力与综合素质培养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816600" y="2141220"/>
            <a:ext cx="5276850" cy="2774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技术影响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6480" y="1607243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公众号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5366350" y="1607484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直播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8524372" y="158889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社区分享</a:t>
            </a:r>
            <a:endParaRPr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1566480" y="416328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</a:t>
            </a:r>
            <a:r>
              <a:rPr lang="zh-CN" altLang="en-US" dirty="0" smtClean="0"/>
              <a:t>源贡献</a:t>
            </a:r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5213883" y="414493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开课出书</a:t>
            </a:r>
            <a:endParaRPr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8367355" y="4151732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写</a:t>
            </a:r>
            <a:r>
              <a:rPr lang="zh-CN" altLang="en-US" dirty="0" smtClean="0">
                <a:solidFill>
                  <a:srgbClr val="FF0000"/>
                </a:solidFill>
              </a:rPr>
              <a:t>出牛逼的项目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1" y="2323074"/>
            <a:ext cx="2369230" cy="15766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05" y="5110425"/>
            <a:ext cx="2344494" cy="12964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44" y="2583965"/>
            <a:ext cx="1091794" cy="10917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6" y="2773173"/>
            <a:ext cx="1669799" cy="7644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96" y="2471699"/>
            <a:ext cx="2020407" cy="11964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55" y="5004637"/>
            <a:ext cx="2633488" cy="140224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19" y="4980739"/>
            <a:ext cx="1308167" cy="155583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43" y="4841053"/>
            <a:ext cx="1159733" cy="169551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4" y="4840445"/>
            <a:ext cx="1135289" cy="172788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997337" y="962821"/>
            <a:ext cx="6363848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kumimoji="1" lang="zh-CN" altLang="en-US" dirty="0" smtClean="0"/>
              <a:t>普通人靠平台增加影响，大牛靠</a:t>
            </a:r>
            <a:r>
              <a:rPr kumimoji="1" lang="zh-CN" altLang="en-US" dirty="0"/>
              <a:t>成果</a:t>
            </a:r>
            <a:r>
              <a:rPr kumimoji="1" lang="zh-CN" altLang="en-US" dirty="0" smtClean="0"/>
              <a:t>影响平台乃至世界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"/>
          <p:cNvSpPr/>
          <p:nvPr/>
        </p:nvSpPr>
        <p:spPr>
          <a:xfrm>
            <a:off x="-8467" y="-1"/>
            <a:ext cx="12208934" cy="6858001"/>
          </a:xfrm>
          <a:prstGeom prst="rect">
            <a:avLst/>
          </a:prstGeom>
          <a:solidFill>
            <a:srgbClr val="2864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9" name="01"/>
          <p:cNvSpPr txBox="1"/>
          <p:nvPr/>
        </p:nvSpPr>
        <p:spPr>
          <a:xfrm>
            <a:off x="843491" y="346506"/>
            <a:ext cx="2122489" cy="10090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algn="just" defTabSz="914400">
              <a:lnSpc>
                <a:spcPct val="80000"/>
              </a:lnSpc>
              <a:spcBef>
                <a:spcPts val="100"/>
              </a:spcBef>
              <a:defRPr sz="8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  <a:r>
              <a:rPr lang="en-US"/>
              <a:t>5</a:t>
            </a:r>
            <a:endParaRPr lang="en-US"/>
          </a:p>
        </p:txBody>
      </p:sp>
      <p:sp>
        <p:nvSpPr>
          <p:cNvPr id="70" name="关系图"/>
          <p:cNvSpPr txBox="1"/>
          <p:nvPr/>
        </p:nvSpPr>
        <p:spPr>
          <a:xfrm>
            <a:off x="843280" y="2493645"/>
            <a:ext cx="7119620" cy="6667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indent="12700">
              <a:lnSpc>
                <a:spcPts val="5200"/>
              </a:lnSpc>
              <a:spcBef>
                <a:spcPts val="600"/>
              </a:spcBef>
              <a:defRPr sz="46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 lang="zh-CN" altLang="en-US" dirty="0" smtClean="0">
                <a:sym typeface="+mn-ea"/>
              </a:rPr>
              <a:t>其它</a:t>
            </a:r>
            <a:r>
              <a:rPr lang="zh-CN" altLang="en-US" dirty="0">
                <a:sym typeface="+mn-ea"/>
              </a:rPr>
              <a:t>一些</a:t>
            </a:r>
            <a:r>
              <a:rPr lang="zh-CN" altLang="en-US" dirty="0" smtClean="0">
                <a:sym typeface="+mn-ea"/>
              </a:rPr>
              <a:t>思考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好的职场习惯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65910" y="1935480"/>
            <a:ext cx="3964940" cy="42462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kumimoji="1" lang="zh-CN" altLang="en-US" dirty="0" smtClean="0">
                <a:solidFill>
                  <a:schemeClr val="tx1"/>
                </a:solidFill>
              </a:rPr>
              <a:t>高效工作，平衡生活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endParaRPr kumimoji="1"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简单直接，结果导向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凡事</a:t>
            </a:r>
            <a:r>
              <a:rPr lang="zh-CN" altLang="en-US" dirty="0" smtClean="0">
                <a:solidFill>
                  <a:schemeClr val="tx1"/>
                </a:solidFill>
              </a:rPr>
              <a:t>有交代，凡事有反馈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制定阶段性目标与排期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就事论事，不带情绪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永远站在领导角度思考解决问题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反思、反思、反思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63" y="2179513"/>
            <a:ext cx="5429067" cy="311804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好的学习习惯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06467" y="1899979"/>
            <a:ext cx="6363848" cy="3693319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保持学习的主动性</a:t>
            </a:r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好读书，不求甚解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”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制定阶段性目标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工作中以结果为导向学习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时间管理：利用主要精力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学习你认为重要的东西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高效学习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55" y="1915394"/>
            <a:ext cx="5414801" cy="351282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成长路上的一些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技术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沉淀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3709" y="1143808"/>
            <a:ext cx="1664211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社区分享</a:t>
            </a:r>
            <a:r>
              <a:rPr lang="en-US" altLang="zh-CN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&amp;</a:t>
            </a: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直播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9" y="2055693"/>
            <a:ext cx="2611120" cy="42524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19" y="2580641"/>
            <a:ext cx="5498992" cy="32308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28" y="2035374"/>
            <a:ext cx="2462993" cy="437865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关于技术转型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0762" y="2108808"/>
            <a:ext cx="63638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如何看待技术人“</a:t>
            </a:r>
            <a:r>
              <a:rPr kumimoji="1" lang="en-US" altLang="zh-CN" dirty="0">
                <a:solidFill>
                  <a:schemeClr val="tx1"/>
                </a:solidFill>
                <a:latin typeface="+mn-ea"/>
              </a:rPr>
              <a:t>35</a:t>
            </a:r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岁危机</a:t>
            </a:r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”？</a:t>
            </a:r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什么样</a:t>
            </a:r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的</a:t>
            </a:r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人适合做技术转型？</a:t>
            </a:r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技术转型意味着什么？</a:t>
            </a:r>
            <a:endParaRPr kumimoji="1" lang="en-US" altLang="zh-CN" dirty="0">
              <a:solidFill>
                <a:schemeClr val="tx1"/>
              </a:solidFill>
              <a:latin typeface="+mn-ea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什么时候适合技术转型？</a:t>
            </a:r>
            <a:endParaRPr kumimoji="1" lang="en-US" altLang="zh-CN" dirty="0">
              <a:solidFill>
                <a:schemeClr val="tx1"/>
              </a:solidFill>
              <a:latin typeface="+mn-ea"/>
            </a:endParaRPr>
          </a:p>
          <a:p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技术转型后</a:t>
            </a:r>
            <a:r>
              <a:rPr kumimoji="1" lang="zh-CN" altLang="en-US" dirty="0">
                <a:solidFill>
                  <a:schemeClr val="tx1"/>
                </a:solidFill>
                <a:latin typeface="+mn-ea"/>
              </a:rPr>
              <a:t>还</a:t>
            </a:r>
            <a:r>
              <a:rPr kumimoji="1" lang="zh-CN" altLang="en-US" dirty="0" smtClean="0">
                <a:solidFill>
                  <a:schemeClr val="tx1"/>
                </a:solidFill>
                <a:latin typeface="+mn-ea"/>
              </a:rPr>
              <a:t>写代码吗？</a:t>
            </a:r>
            <a:endParaRPr kumimoji="1" lang="en-US" altLang="zh-CN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Shape 1110"/>
          <p:cNvSpPr/>
          <p:nvPr/>
        </p:nvSpPr>
        <p:spPr>
          <a:xfrm>
            <a:off x="1230630" y="1263833"/>
            <a:ext cx="1022774" cy="1016203"/>
          </a:xfrm>
          <a:prstGeom prst="ellipse">
            <a:avLst/>
          </a:prstGeom>
          <a:solidFill>
            <a:srgbClr val="1567B9"/>
          </a:solidFill>
          <a:ln w="12700">
            <a:miter lim="400000"/>
          </a:ln>
        </p:spPr>
        <p:txBody>
          <a:bodyPr lIns="22859" tIns="22859" rIns="22859" bIns="22859" anchor="ctr"/>
          <a:lstStyle/>
          <a:p>
            <a:pPr defTabSz="1149350">
              <a:defRPr sz="46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300"/>
          </a:p>
        </p:txBody>
      </p:sp>
      <p:sp>
        <p:nvSpPr>
          <p:cNvPr id="8" name="Shape 1111"/>
          <p:cNvSpPr/>
          <p:nvPr/>
        </p:nvSpPr>
        <p:spPr>
          <a:xfrm>
            <a:off x="1261574" y="1615824"/>
            <a:ext cx="1022774" cy="323163"/>
          </a:xfrm>
          <a:prstGeom prst="rect">
            <a:avLst/>
          </a:prstGeom>
          <a:ln w="12700">
            <a:miter lim="400000"/>
          </a:ln>
        </p:spPr>
        <p:txBody>
          <a:bodyPr wrap="square" lIns="22859" tIns="22859" rIns="22859" bIns="22859">
            <a:spAutoFit/>
          </a:bodyPr>
          <a:lstStyle>
            <a:lvl1pPr defTabSz="1831340">
              <a:defRPr sz="3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sz="1800" dirty="0"/>
          </a:p>
        </p:txBody>
      </p:sp>
      <p:sp>
        <p:nvSpPr>
          <p:cNvPr id="3" name="矩形 2"/>
          <p:cNvSpPr/>
          <p:nvPr/>
        </p:nvSpPr>
        <p:spPr>
          <a:xfrm>
            <a:off x="1445738" y="131026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职业发展的最后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一点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建议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0035" y="217912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多尝试、多经历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466284" y="33692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保持自律</a:t>
            </a:r>
            <a:endParaRPr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1060401" y="461495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给自己多一点压力</a:t>
            </a:r>
            <a:endParaRPr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4562287" y="217495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乐于接受正确的意见</a:t>
            </a:r>
            <a:endParaRPr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5089673" y="33493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保持自信</a:t>
            </a:r>
            <a:endParaRPr lang="en-US" altLang="zh-CN" dirty="0" smtClean="0"/>
          </a:p>
        </p:txBody>
      </p:sp>
      <p:sp>
        <p:nvSpPr>
          <p:cNvPr id="12" name="矩形 11"/>
          <p:cNvSpPr/>
          <p:nvPr/>
        </p:nvSpPr>
        <p:spPr>
          <a:xfrm>
            <a:off x="4743424" y="461814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多思考、多</a:t>
            </a:r>
            <a:r>
              <a:rPr lang="zh-CN" altLang="en-US" dirty="0"/>
              <a:t>反思</a:t>
            </a:r>
            <a:endParaRPr lang="en-US" altLang="zh-CN" dirty="0" smtClean="0"/>
          </a:p>
        </p:txBody>
      </p:sp>
      <p:sp>
        <p:nvSpPr>
          <p:cNvPr id="13" name="矩形 12"/>
          <p:cNvSpPr/>
          <p:nvPr/>
        </p:nvSpPr>
        <p:spPr>
          <a:xfrm>
            <a:off x="8392165" y="217495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有自己的技术坚持</a:t>
            </a:r>
            <a:endParaRPr lang="en-US" altLang="zh-CN" dirty="0" smtClean="0"/>
          </a:p>
        </p:txBody>
      </p:sp>
      <p:sp>
        <p:nvSpPr>
          <p:cNvPr id="14" name="矩形 13"/>
          <p:cNvSpPr/>
          <p:nvPr/>
        </p:nvSpPr>
        <p:spPr>
          <a:xfrm>
            <a:off x="8014483" y="334937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感恩曾今对你要求严格的人</a:t>
            </a: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7475110" y="4621224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永远记住：公司招你过来不是给你学习的</a:t>
            </a:r>
            <a:endParaRPr lang="en-US" altLang="zh-CN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45000" y="2829560"/>
            <a:ext cx="330200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rgbClr val="0265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</a:t>
            </a:r>
            <a:endParaRPr lang="en-US" altLang="zh-CN" sz="7200" b="1">
              <a:solidFill>
                <a:srgbClr val="0265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成长路上的一些</a:t>
            </a:r>
            <a:r>
              <a:rPr kumimoji="1" lang="zh-CN" altLang="en-US" sz="3200" dirty="0">
                <a:solidFill>
                  <a:srgbClr val="0265FF"/>
                </a:solidFill>
                <a:sym typeface="+mn-ea"/>
              </a:rPr>
              <a:t>技术</a:t>
            </a:r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沉淀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3709" y="1143808"/>
            <a:ext cx="1664211" cy="530062"/>
          </a:xfrm>
          <a:prstGeom prst="rect">
            <a:avLst/>
          </a:prstGeom>
          <a:solidFill>
            <a:srgbClr val="026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6" tIns="45699" rIns="91396" bIns="45699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313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开源项目贡献</a:t>
            </a:r>
            <a:endParaRPr kumimoji="0" lang="en-US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0577" y="1836430"/>
            <a:ext cx="4935731" cy="42760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6" y="1948339"/>
            <a:ext cx="5648325" cy="1762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" y="4183380"/>
            <a:ext cx="5647690" cy="17938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"/>
          <p:cNvSpPr/>
          <p:nvPr/>
        </p:nvSpPr>
        <p:spPr>
          <a:xfrm>
            <a:off x="-8467" y="-1"/>
            <a:ext cx="12208934" cy="6858001"/>
          </a:xfrm>
          <a:prstGeom prst="rect">
            <a:avLst/>
          </a:prstGeom>
          <a:solidFill>
            <a:srgbClr val="2864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9" name="01"/>
          <p:cNvSpPr txBox="1"/>
          <p:nvPr/>
        </p:nvSpPr>
        <p:spPr>
          <a:xfrm>
            <a:off x="843491" y="346506"/>
            <a:ext cx="2122489" cy="10090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12700" algn="just" defTabSz="914400">
              <a:lnSpc>
                <a:spcPct val="80000"/>
              </a:lnSpc>
              <a:spcBef>
                <a:spcPts val="100"/>
              </a:spcBef>
              <a:defRPr sz="8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  <a:r>
              <a:rPr lang="en-US"/>
              <a:t>2</a:t>
            </a:r>
            <a:endParaRPr lang="en-US"/>
          </a:p>
        </p:txBody>
      </p:sp>
      <p:sp>
        <p:nvSpPr>
          <p:cNvPr id="70" name="关系图"/>
          <p:cNvSpPr txBox="1"/>
          <p:nvPr/>
        </p:nvSpPr>
        <p:spPr>
          <a:xfrm>
            <a:off x="843280" y="2493645"/>
            <a:ext cx="7119620" cy="6667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indent="12700">
              <a:lnSpc>
                <a:spcPts val="5200"/>
              </a:lnSpc>
              <a:spcBef>
                <a:spcPts val="600"/>
              </a:spcBef>
              <a:defRPr sz="46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lvl1pPr>
          </a:lstStyle>
          <a:p>
            <a:r>
              <a:rPr lang="zh-CN" altLang="en-US" dirty="0" smtClean="0">
                <a:sym typeface="+mn-ea"/>
              </a:rPr>
              <a:t>优秀技术人员具备的能力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快速且合理的技术选型能力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855" y="5752917"/>
            <a:ext cx="1447346" cy="41997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805" y="5619255"/>
            <a:ext cx="781850" cy="71591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481" y="5042011"/>
            <a:ext cx="784398" cy="78439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02" y="5489464"/>
            <a:ext cx="1445534" cy="7227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58" y="5042011"/>
            <a:ext cx="1359889" cy="882222"/>
          </a:xfrm>
          <a:prstGeom prst="rect">
            <a:avLst/>
          </a:prstGeom>
        </p:spPr>
      </p:pic>
      <p:pic>
        <p:nvPicPr>
          <p:cNvPr id="1026" name="Picture 2" descr="@my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070" y="3166723"/>
            <a:ext cx="898205" cy="89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47" y="3499932"/>
            <a:ext cx="2170535" cy="80805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27885" y="1722120"/>
            <a:ext cx="3434080" cy="55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开</a:t>
            </a:r>
            <a:r>
              <a:rPr lang="zh-CN" altLang="en-US" dirty="0" smtClean="0"/>
              <a:t>源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二次定制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自研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23285" y="1446244"/>
            <a:ext cx="1110551" cy="1110551"/>
            <a:chOff x="3913525" y="1468842"/>
            <a:chExt cx="1110551" cy="1110551"/>
          </a:xfrm>
          <a:solidFill>
            <a:srgbClr val="0265FF"/>
          </a:solidFill>
        </p:grpSpPr>
        <p:sp>
          <p:nvSpPr>
            <p:cNvPr id="10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grpFill/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11" name="Shape 1117"/>
            <p:cNvSpPr/>
            <p:nvPr/>
          </p:nvSpPr>
          <p:spPr>
            <a:xfrm>
              <a:off x="3983462" y="1859008"/>
              <a:ext cx="969494" cy="323163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/>
                <a:t>技术路线</a:t>
              </a:r>
              <a:endParaRPr sz="18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23285" y="3727832"/>
            <a:ext cx="1110551" cy="1110551"/>
            <a:chOff x="3913525" y="1468842"/>
            <a:chExt cx="1110551" cy="1110551"/>
          </a:xfrm>
          <a:solidFill>
            <a:srgbClr val="0265FF"/>
          </a:solidFill>
        </p:grpSpPr>
        <p:sp>
          <p:nvSpPr>
            <p:cNvPr id="15" name="Shape 1116"/>
            <p:cNvSpPr/>
            <p:nvPr/>
          </p:nvSpPr>
          <p:spPr>
            <a:xfrm>
              <a:off x="3913525" y="1468842"/>
              <a:ext cx="1110551" cy="1110551"/>
            </a:xfrm>
            <a:prstGeom prst="ellipse">
              <a:avLst/>
            </a:prstGeom>
            <a:grpFill/>
            <a:ln w="12700">
              <a:miter lim="400000"/>
            </a:ln>
          </p:spPr>
          <p:txBody>
            <a:bodyPr lIns="22859" tIns="22859" rIns="22859" bIns="22859" anchor="ctr"/>
            <a:lstStyle/>
            <a:p>
              <a:pPr defTabSz="1149350">
                <a:defRPr sz="460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  <a:endParaRPr sz="2300"/>
            </a:p>
          </p:txBody>
        </p:sp>
        <p:sp>
          <p:nvSpPr>
            <p:cNvPr id="16" name="Shape 1117"/>
            <p:cNvSpPr/>
            <p:nvPr/>
          </p:nvSpPr>
          <p:spPr>
            <a:xfrm>
              <a:off x="3983462" y="1859008"/>
              <a:ext cx="969494" cy="323163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none" lIns="22859" tIns="22859" rIns="22859" bIns="22859">
              <a:spAutoFit/>
            </a:bodyPr>
            <a:lstStyle>
              <a:lvl1pPr defTabSz="1831340">
                <a:defRPr sz="36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1800" dirty="0" smtClean="0"/>
                <a:t>技术选型</a:t>
              </a:r>
              <a:endParaRPr sz="1800" dirty="0"/>
            </a:p>
          </p:txBody>
        </p:sp>
      </p:grpSp>
      <p:sp>
        <p:nvSpPr>
          <p:cNvPr id="7" name="椭圆 6"/>
          <p:cNvSpPr/>
          <p:nvPr/>
        </p:nvSpPr>
        <p:spPr>
          <a:xfrm>
            <a:off x="4060810" y="2743698"/>
            <a:ext cx="4429760" cy="1683035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653" y="3013641"/>
            <a:ext cx="1142632" cy="7603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04" y="3816529"/>
            <a:ext cx="1063156" cy="5006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92" y="2825476"/>
            <a:ext cx="902356" cy="902356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1860467" y="4780918"/>
            <a:ext cx="4429760" cy="1683035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37" y="4930746"/>
            <a:ext cx="1334699" cy="6673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05" y="5816012"/>
            <a:ext cx="1249083" cy="450872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6662818" y="4756578"/>
            <a:ext cx="4429760" cy="1683035"/>
          </a:xfrm>
          <a:prstGeom prst="ellipse">
            <a:avLst/>
          </a:prstGeom>
          <a:noFill/>
          <a:ln w="25400" cap="flat">
            <a:solidFill>
              <a:srgbClr val="164F8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858" y="4847693"/>
            <a:ext cx="724868" cy="72486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17" y="4995829"/>
            <a:ext cx="719651" cy="64103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lang="zh-CN" altLang="en-US" sz="3200" dirty="0" smtClean="0">
                <a:solidFill>
                  <a:srgbClr val="0265FF"/>
                </a:solidFill>
                <a:sym typeface="+mn-ea"/>
              </a:rPr>
              <a:t>复杂问题的技术拆解能力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562" y="2718751"/>
            <a:ext cx="3374485" cy="33744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2036" y="1203236"/>
            <a:ext cx="10409382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divide-and-conquer algorithm recursively breaks down a problem into two or more sub-problems of the same or related type, until these become simple enough to be solved directly. The solutions to the sub-problems are then combined to give a solution to the original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problem.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66449" y="2551661"/>
            <a:ext cx="347542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/>
              <a:t>分而治之，复杂问题简单化</a:t>
            </a:r>
            <a:endParaRPr lang="zh-CN" altLang="en-US" b="1" dirty="0"/>
          </a:p>
          <a:p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113269" y="5890994"/>
            <a:ext cx="501015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dirty="0"/>
              <a:t>一切色彩都可以从红、绿、蓝这三种原色中得到</a:t>
            </a:r>
            <a:endParaRPr lang="zh-CN" altLang="en-US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12700" cmpd="sng">
            <a:solidFill>
              <a:srgbClr val="0265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755" y="154940"/>
            <a:ext cx="9013825" cy="718185"/>
          </a:xfrm>
        </p:spPr>
        <p:txBody>
          <a:bodyPr>
            <a:normAutofit/>
          </a:bodyPr>
          <a:p>
            <a:r>
              <a:rPr kumimoji="1" lang="zh-CN" altLang="en-US" sz="3200" dirty="0" smtClean="0">
                <a:solidFill>
                  <a:srgbClr val="0265FF"/>
                </a:solidFill>
                <a:sym typeface="+mn-ea"/>
              </a:rPr>
              <a:t>优秀的框架设计封装能力</a:t>
            </a:r>
            <a:endParaRPr kumimoji="1" lang="zh-CN" altLang="en-US" sz="3200" dirty="0" smtClean="0">
              <a:solidFill>
                <a:srgbClr val="0265FF"/>
              </a:solidFill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1854101" y="1887511"/>
          <a:ext cx="8172637" cy="49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255408" y="1148311"/>
            <a:ext cx="1431636" cy="429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dirty="0" smtClean="0"/>
              <a:t>去重复性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13696" y="1157547"/>
            <a:ext cx="1288472" cy="429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规范化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99225" y="1148080"/>
            <a:ext cx="1557020" cy="4292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效能化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28174" y="1154906"/>
            <a:ext cx="2373746" cy="429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4B4B4B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规模化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B4B4B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4B4B4B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164F86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164F86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164F86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164F86"/>
          </a:solidFill>
          <a:prstDash val="solid"/>
          <a:round/>
        </a:ln>
        <a:effectLst>
          <a:outerShdw blurRad="38100" dist="19999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7436</Words>
  <Application>WPS 演示</Application>
  <PresentationFormat>宽屏</PresentationFormat>
  <Paragraphs>694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64" baseType="lpstr">
      <vt:lpstr>Arial</vt:lpstr>
      <vt:lpstr>宋体</vt:lpstr>
      <vt:lpstr>Wingdings</vt:lpstr>
      <vt:lpstr>Calibri</vt:lpstr>
      <vt:lpstr>Calibri Light</vt:lpstr>
      <vt:lpstr>Arial</vt:lpstr>
      <vt:lpstr>Helvetica</vt:lpstr>
      <vt:lpstr>Lucida Grande</vt:lpstr>
      <vt:lpstr>Source Han Sans CN Regular</vt:lpstr>
      <vt:lpstr>Segoe Print</vt:lpstr>
      <vt:lpstr>Source Han Sans CN Medium</vt:lpstr>
      <vt:lpstr>Source Han Sans CN Normal</vt:lpstr>
      <vt:lpstr>微软雅黑</vt:lpstr>
      <vt:lpstr>Roboto Light</vt:lpstr>
      <vt:lpstr>微软雅黑 Light</vt:lpstr>
      <vt:lpstr>Arial Unicode MS</vt:lpstr>
      <vt:lpstr>-apple-system</vt:lpstr>
      <vt:lpstr>Gill Sans</vt:lpstr>
      <vt:lpstr>Trebuchet MS</vt:lpstr>
      <vt:lpstr>Calibri</vt:lpstr>
      <vt:lpstr>Gill Sans MT</vt:lpstr>
      <vt:lpstr>White</vt:lpstr>
      <vt:lpstr>PowerPoint 演示文稿</vt:lpstr>
      <vt:lpstr>PowerPoint 演示文稿</vt:lpstr>
      <vt:lpstr>PowerPoint 演示文稿</vt:lpstr>
      <vt:lpstr>成长路上的一些技术沉淀</vt:lpstr>
      <vt:lpstr>成长路上的一些技术沉淀</vt:lpstr>
      <vt:lpstr>PowerPoint 演示文稿</vt:lpstr>
      <vt:lpstr>快速且合理的技术选型能力</vt:lpstr>
      <vt:lpstr>复杂问题的技术拆解能力</vt:lpstr>
      <vt:lpstr>优秀的框架设计封装能力</vt:lpstr>
      <vt:lpstr>高质量的代码编写能力</vt:lpstr>
      <vt:lpstr>全面周到的技术取舍能力</vt:lpstr>
      <vt:lpstr>准确的问题定位和修复能力</vt:lpstr>
      <vt:lpstr>PowerPoint 演示文稿</vt:lpstr>
      <vt:lpstr>内功修炼：计算机三大核心技术</vt:lpstr>
      <vt:lpstr>外功修炼：培养良好的编码规范与习惯</vt:lpstr>
      <vt:lpstr>外功修炼：培养良好的编码规范与习惯</vt:lpstr>
      <vt:lpstr>外功修炼：培养良好的编码规范与习惯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进阶修炼：培养良好的编码素养</vt:lpstr>
      <vt:lpstr>PowerPoint 演示文稿</vt:lpstr>
      <vt:lpstr>会画架构</vt:lpstr>
      <vt:lpstr>能写文章、材料</vt:lpstr>
      <vt:lpstr>拥抱变化，技术开放</vt:lpstr>
      <vt:lpstr>培养指导基层技术人员</vt:lpstr>
      <vt:lpstr>技术影响</vt:lpstr>
      <vt:lpstr>PowerPoint 演示文稿</vt:lpstr>
      <vt:lpstr>好的职场习惯</vt:lpstr>
      <vt:lpstr>好的学习习惯</vt:lpstr>
      <vt:lpstr>关于技术转型</vt:lpstr>
      <vt:lpstr>职业发展的最后一点建议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杜杨浩</dc:creator>
  <cp:lastModifiedBy>duyanghao</cp:lastModifiedBy>
  <cp:revision>732</cp:revision>
  <dcterms:created xsi:type="dcterms:W3CDTF">2022-11-25T09:22:00Z</dcterms:created>
  <dcterms:modified xsi:type="dcterms:W3CDTF">2022-11-28T08:41:52Z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7EA41E79BC0C4BC7A4BC9A2E01818584</vt:lpwstr>
  </property>
  <property fmtid="{D5CDD505-2E9C-101B-9397-08002B2CF9AE}" pid="3" name="KSOProductBuildVer">
    <vt:lpwstr>2052-11.8.2.11718</vt:lpwstr>
  </property>
</Properties>
</file>